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3"/>
  </p:notesMasterIdLst>
  <p:sldIdLst>
    <p:sldId id="258" r:id="rId2"/>
  </p:sldIdLst>
  <p:sldSz cx="21945600" cy="128016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412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horzBarState="maximized">
    <p:restoredLeft sz="6061" autoAdjust="0"/>
    <p:restoredTop sz="94660"/>
  </p:normalViewPr>
  <p:slideViewPr>
    <p:cSldViewPr snapToGrid="0">
      <p:cViewPr varScale="1">
        <p:scale>
          <a:sx n="84" d="100"/>
          <a:sy n="84" d="100"/>
        </p:scale>
        <p:origin x="165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CEDA2F2-ED2E-4C86-A44F-25EBBBEF4F1E}" type="datetimeFigureOut">
              <a:rPr lang="en-US" smtClean="0"/>
              <a:t>6/25/2022</a:t>
            </a:fld>
            <a:endParaRPr lang="en-US"/>
          </a:p>
        </p:txBody>
      </p:sp>
      <p:sp>
        <p:nvSpPr>
          <p:cNvPr id="4" name="Slide Image Placeholder 3"/>
          <p:cNvSpPr>
            <a:spLocks noGrp="1" noRot="1" noChangeAspect="1"/>
          </p:cNvSpPr>
          <p:nvPr>
            <p:ph type="sldImg" idx="2"/>
          </p:nvPr>
        </p:nvSpPr>
        <p:spPr>
          <a:xfrm>
            <a:off x="784225" y="1143000"/>
            <a:ext cx="52895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9EA4EF-33BD-4A6D-9D66-906DE8FB9C2F}" type="slidenum">
              <a:rPr lang="en-US" smtClean="0"/>
              <a:t>‹#›</a:t>
            </a:fld>
            <a:endParaRPr lang="en-US"/>
          </a:p>
        </p:txBody>
      </p:sp>
    </p:spTree>
    <p:extLst>
      <p:ext uri="{BB962C8B-B14F-4D97-AF65-F5344CB8AC3E}">
        <p14:creationId xmlns:p14="http://schemas.microsoft.com/office/powerpoint/2010/main" val="2895800361"/>
      </p:ext>
    </p:extLst>
  </p:cSld>
  <p:clrMap bg1="lt1" tx1="dk1" bg2="lt2" tx2="dk2" accent1="accent1" accent2="accent2" accent3="accent3" accent4="accent4" accent5="accent5" accent6="accent6" hlink="hlink" folHlink="folHlink"/>
  <p:notesStyle>
    <a:lvl1pPr marL="0" algn="l" defTabSz="1755648" rtl="0" eaLnBrk="1" latinLnBrk="0" hangingPunct="1">
      <a:defRPr sz="2304" kern="1200">
        <a:solidFill>
          <a:schemeClr val="tx1"/>
        </a:solidFill>
        <a:latin typeface="+mn-lt"/>
        <a:ea typeface="+mn-ea"/>
        <a:cs typeface="+mn-cs"/>
      </a:defRPr>
    </a:lvl1pPr>
    <a:lvl2pPr marL="877824" algn="l" defTabSz="1755648" rtl="0" eaLnBrk="1" latinLnBrk="0" hangingPunct="1">
      <a:defRPr sz="2304" kern="1200">
        <a:solidFill>
          <a:schemeClr val="tx1"/>
        </a:solidFill>
        <a:latin typeface="+mn-lt"/>
        <a:ea typeface="+mn-ea"/>
        <a:cs typeface="+mn-cs"/>
      </a:defRPr>
    </a:lvl2pPr>
    <a:lvl3pPr marL="1755648" algn="l" defTabSz="1755648" rtl="0" eaLnBrk="1" latinLnBrk="0" hangingPunct="1">
      <a:defRPr sz="2304" kern="1200">
        <a:solidFill>
          <a:schemeClr val="tx1"/>
        </a:solidFill>
        <a:latin typeface="+mn-lt"/>
        <a:ea typeface="+mn-ea"/>
        <a:cs typeface="+mn-cs"/>
      </a:defRPr>
    </a:lvl3pPr>
    <a:lvl4pPr marL="2633472" algn="l" defTabSz="1755648" rtl="0" eaLnBrk="1" latinLnBrk="0" hangingPunct="1">
      <a:defRPr sz="2304" kern="1200">
        <a:solidFill>
          <a:schemeClr val="tx1"/>
        </a:solidFill>
        <a:latin typeface="+mn-lt"/>
        <a:ea typeface="+mn-ea"/>
        <a:cs typeface="+mn-cs"/>
      </a:defRPr>
    </a:lvl4pPr>
    <a:lvl5pPr marL="3511296" algn="l" defTabSz="1755648" rtl="0" eaLnBrk="1" latinLnBrk="0" hangingPunct="1">
      <a:defRPr sz="2304" kern="1200">
        <a:solidFill>
          <a:schemeClr val="tx1"/>
        </a:solidFill>
        <a:latin typeface="+mn-lt"/>
        <a:ea typeface="+mn-ea"/>
        <a:cs typeface="+mn-cs"/>
      </a:defRPr>
    </a:lvl5pPr>
    <a:lvl6pPr marL="4389120" algn="l" defTabSz="1755648" rtl="0" eaLnBrk="1" latinLnBrk="0" hangingPunct="1">
      <a:defRPr sz="2304" kern="1200">
        <a:solidFill>
          <a:schemeClr val="tx1"/>
        </a:solidFill>
        <a:latin typeface="+mn-lt"/>
        <a:ea typeface="+mn-ea"/>
        <a:cs typeface="+mn-cs"/>
      </a:defRPr>
    </a:lvl6pPr>
    <a:lvl7pPr marL="5266944" algn="l" defTabSz="1755648" rtl="0" eaLnBrk="1" latinLnBrk="0" hangingPunct="1">
      <a:defRPr sz="2304" kern="1200">
        <a:solidFill>
          <a:schemeClr val="tx1"/>
        </a:solidFill>
        <a:latin typeface="+mn-lt"/>
        <a:ea typeface="+mn-ea"/>
        <a:cs typeface="+mn-cs"/>
      </a:defRPr>
    </a:lvl7pPr>
    <a:lvl8pPr marL="6144768" algn="l" defTabSz="1755648" rtl="0" eaLnBrk="1" latinLnBrk="0" hangingPunct="1">
      <a:defRPr sz="2304" kern="1200">
        <a:solidFill>
          <a:schemeClr val="tx1"/>
        </a:solidFill>
        <a:latin typeface="+mn-lt"/>
        <a:ea typeface="+mn-ea"/>
        <a:cs typeface="+mn-cs"/>
      </a:defRPr>
    </a:lvl8pPr>
    <a:lvl9pPr marL="7022592" algn="l" defTabSz="1755648" rtl="0" eaLnBrk="1" latinLnBrk="0" hangingPunct="1">
      <a:defRPr sz="230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84225" y="1143000"/>
            <a:ext cx="5289550" cy="3086100"/>
          </a:xfrm>
        </p:spPr>
      </p:sp>
      <p:sp>
        <p:nvSpPr>
          <p:cNvPr id="3" name="Notes Placeholder 2"/>
          <p:cNvSpPr>
            <a:spLocks noGrp="1"/>
          </p:cNvSpPr>
          <p:nvPr>
            <p:ph type="body" idx="1"/>
          </p:nvPr>
        </p:nvSpPr>
        <p:spPr/>
        <p:txBody>
          <a:bodyPr/>
          <a:lstStyle/>
          <a:p>
            <a:r>
              <a:rPr lang="en-US" dirty="0"/>
              <a:t>But it is important to understand that humans are an integral part of ecosystems. According to a 2020 FAO fisheries report, 3.3 billion people worldwide rely on fishes and other seafood for greater than 20% of their animal protein intake. That is more than 40% of the global population. So, when we develop ecosystem-based models, we need to incorporate the effect of changes to fishing pressure and other anthropogenic effects. In the North Sea, since the early 2000s, the total effort of demersal gears, such as bottom trawls, has decreased in response to fishing regulations while the effort of pelagic gears has increased slightly. However, demersal fishing gears are still the dominant fisheries in the region.</a:t>
            </a:r>
          </a:p>
          <a:p>
            <a:r>
              <a:rPr lang="en-US" dirty="0"/>
              <a:t>/next/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Conflict arises when top predators, which typically consume commercial species as a portion of their diet, move into lucrative fishing grounds. The competition between marine mammals and seabirds with fisheries is a global problem that is present wherever the two parties are present, and in some places persuaded some to call for population control measures, such as culling. </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It is therefore critical to quantify the consumptive effects of both top predators and fisheries on commercial fish populations, and their competitive interactions resulting competition, should be quantified to better understand the indirect impact of population trends on fisheries (and </a:t>
            </a:r>
            <a:r>
              <a:rPr lang="en-US" sz="1800" i="1" dirty="0">
                <a:effectLst/>
                <a:latin typeface="Times New Roman" panose="02020603050405020304" pitchFamily="18" charset="0"/>
                <a:ea typeface="SimSun" panose="02010600030101010101" pitchFamily="2" charset="-122"/>
                <a:cs typeface="Times New Roman" panose="02020603050405020304" pitchFamily="18" charset="0"/>
              </a:rPr>
              <a:t>vice versa</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a:t>
            </a:r>
            <a:endParaRPr lang="en-US" sz="1800" dirty="0">
              <a:effectLst/>
              <a:latin typeface="Calibri" panose="020F0502020204030204" pitchFamily="34" charset="0"/>
              <a:ea typeface="SimSu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39AF5EC-F55D-4EB9-8CD0-DA95D03AF777}" type="slidenum">
              <a:rPr lang="en-US" smtClean="0"/>
              <a:t>1</a:t>
            </a:fld>
            <a:endParaRPr lang="en-US"/>
          </a:p>
        </p:txBody>
      </p:sp>
    </p:spTree>
    <p:extLst>
      <p:ext uri="{BB962C8B-B14F-4D97-AF65-F5344CB8AC3E}">
        <p14:creationId xmlns:p14="http://schemas.microsoft.com/office/powerpoint/2010/main" val="34246180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6F3DC91-C3C7-434F-9E6C-BEC5E2FEFF58}" type="datetimeFigureOut">
              <a:rPr lang="en-US" smtClean="0"/>
              <a:t>6/25/2022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5701AA-5BE2-4CAB-A525-DA376626E0F6}" type="slidenum">
              <a:rPr lang="en-US" smtClean="0"/>
              <a:t>‹#›</a:t>
            </a:fld>
            <a:endParaRPr lang="en-US"/>
          </a:p>
        </p:txBody>
      </p:sp>
    </p:spTree>
    <p:extLst>
      <p:ext uri="{BB962C8B-B14F-4D97-AF65-F5344CB8AC3E}">
        <p14:creationId xmlns:p14="http://schemas.microsoft.com/office/powerpoint/2010/main" val="324031635"/>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6">
                <a:lumMod val="5000"/>
                <a:lumOff val="95000"/>
              </a:schemeClr>
            </a:gs>
            <a:gs pos="76000">
              <a:schemeClr val="accent6">
                <a:lumMod val="75000"/>
              </a:schemeClr>
            </a:gs>
            <a:gs pos="82000">
              <a:schemeClr val="accent6">
                <a:lumMod val="75000"/>
              </a:schemeClr>
            </a:gs>
            <a:gs pos="100000">
              <a:schemeClr val="accent6">
                <a:lumMod val="75000"/>
              </a:schemeClr>
            </a:gs>
          </a:gsLst>
          <a:lin ang="60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83004" y="932462"/>
            <a:ext cx="19390995" cy="309530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17982" y="3755137"/>
            <a:ext cx="19356705" cy="70302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234440" y="11969901"/>
            <a:ext cx="7406640" cy="426720"/>
          </a:xfrm>
          <a:prstGeom prst="rect">
            <a:avLst/>
          </a:prstGeom>
        </p:spPr>
        <p:txBody>
          <a:bodyPr vert="horz" lIns="91440" tIns="45720" rIns="91440" bIns="45720" rtlCol="0" anchor="ctr"/>
          <a:lstStyle>
            <a:lvl1pPr algn="l">
              <a:defRPr sz="1710">
                <a:solidFill>
                  <a:schemeClr val="tx1">
                    <a:alpha val="80000"/>
                  </a:schemeClr>
                </a:solidFill>
              </a:defRPr>
            </a:lvl1pPr>
          </a:lstStyle>
          <a:p>
            <a:fld id="{36F3DC91-C3C7-434F-9E6C-BEC5E2FEFF58}" type="datetimeFigureOut">
              <a:rPr lang="en-US" smtClean="0"/>
              <a:t>6/25/2022</a:t>
            </a:fld>
            <a:endParaRPr lang="en-US"/>
          </a:p>
        </p:txBody>
      </p:sp>
      <p:sp>
        <p:nvSpPr>
          <p:cNvPr id="5" name="Footer Placeholder 4"/>
          <p:cNvSpPr>
            <a:spLocks noGrp="1"/>
          </p:cNvSpPr>
          <p:nvPr>
            <p:ph type="ftr" sz="quarter" idx="3"/>
          </p:nvPr>
        </p:nvSpPr>
        <p:spPr>
          <a:xfrm>
            <a:off x="1234440" y="12235434"/>
            <a:ext cx="9052560" cy="426720"/>
          </a:xfrm>
          <a:prstGeom prst="rect">
            <a:avLst/>
          </a:prstGeom>
        </p:spPr>
        <p:txBody>
          <a:bodyPr vert="horz" lIns="91440" tIns="45720" rIns="91440" bIns="45720" rtlCol="0" anchor="ctr"/>
          <a:lstStyle>
            <a:lvl1pPr algn="l">
              <a:defRPr sz="1710" cap="all" baseline="0">
                <a:solidFill>
                  <a:schemeClr val="tx1">
                    <a:alpha val="80000"/>
                  </a:schemeClr>
                </a:solidFill>
              </a:defRPr>
            </a:lvl1pPr>
          </a:lstStyle>
          <a:p>
            <a:endParaRPr lang="en-US"/>
          </a:p>
        </p:txBody>
      </p:sp>
      <p:sp>
        <p:nvSpPr>
          <p:cNvPr id="6" name="Slide Number Placeholder 5"/>
          <p:cNvSpPr>
            <a:spLocks noGrp="1"/>
          </p:cNvSpPr>
          <p:nvPr>
            <p:ph type="sldNum" sz="quarter" idx="4"/>
          </p:nvPr>
        </p:nvSpPr>
        <p:spPr>
          <a:xfrm>
            <a:off x="15775067" y="10969303"/>
            <a:ext cx="5266944" cy="2607806"/>
          </a:xfrm>
          <a:prstGeom prst="rect">
            <a:avLst/>
          </a:prstGeom>
        </p:spPr>
        <p:txBody>
          <a:bodyPr vert="horz" lIns="91440" tIns="45720" rIns="91440" bIns="45720" rtlCol="0" anchor="b"/>
          <a:lstStyle>
            <a:lvl1pPr algn="r">
              <a:defRPr sz="18540" b="0">
                <a:ln>
                  <a:noFill/>
                </a:ln>
                <a:solidFill>
                  <a:schemeClr val="accent1">
                    <a:alpha val="25000"/>
                  </a:schemeClr>
                </a:solidFill>
                <a:latin typeface="+mj-lt"/>
              </a:defRPr>
            </a:lvl1pPr>
          </a:lstStyle>
          <a:p>
            <a:fld id="{795701AA-5BE2-4CAB-A525-DA376626E0F6}" type="slidenum">
              <a:rPr lang="en-US" smtClean="0"/>
              <a:t>‹#›</a:t>
            </a:fld>
            <a:endParaRPr lang="en-US"/>
          </a:p>
        </p:txBody>
      </p:sp>
    </p:spTree>
    <p:extLst>
      <p:ext uri="{BB962C8B-B14F-4D97-AF65-F5344CB8AC3E}">
        <p14:creationId xmlns:p14="http://schemas.microsoft.com/office/powerpoint/2010/main" val="2432989740"/>
      </p:ext>
    </p:extLst>
  </p:cSld>
  <p:clrMap bg1="lt1" tx1="dk1" bg2="lt2" tx2="dk2" accent1="accent1" accent2="accent2" accent3="accent3" accent4="accent4" accent5="accent5" accent6="accent6" hlink="hlink" folHlink="folHlink"/>
  <p:sldLayoutIdLst>
    <p:sldLayoutId id="2147483734" r:id="rId1"/>
  </p:sldLayoutIdLst>
  <p:txStyles>
    <p:titleStyle>
      <a:lvl1pPr algn="l" defTabSz="914400" rtl="0" eaLnBrk="1" latinLnBrk="0" hangingPunct="1">
        <a:lnSpc>
          <a:spcPct val="85000"/>
        </a:lnSpc>
        <a:spcBef>
          <a:spcPct val="0"/>
        </a:spcBef>
        <a:buNone/>
        <a:defRPr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sz="18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0.png"/><Relationship Id="rId18" Type="http://schemas.openxmlformats.org/officeDocument/2006/relationships/image" Target="../media/image15.png"/><Relationship Id="rId26" Type="http://schemas.microsoft.com/office/2007/relationships/hdphoto" Target="../media/hdphoto2.wdp"/><Relationship Id="rId3" Type="http://schemas.openxmlformats.org/officeDocument/2006/relationships/image" Target="../media/image1.png"/><Relationship Id="rId21" Type="http://schemas.openxmlformats.org/officeDocument/2006/relationships/image" Target="../media/image18.png"/><Relationship Id="rId7" Type="http://schemas.openxmlformats.org/officeDocument/2006/relationships/image" Target="../media/image5.png"/><Relationship Id="rId12" Type="http://schemas.openxmlformats.org/officeDocument/2006/relationships/image" Target="../media/image9.png"/><Relationship Id="rId17" Type="http://schemas.openxmlformats.org/officeDocument/2006/relationships/image" Target="../media/image14.svg"/><Relationship Id="rId25" Type="http://schemas.openxmlformats.org/officeDocument/2006/relationships/image" Target="../media/image22.png"/><Relationship Id="rId2" Type="http://schemas.openxmlformats.org/officeDocument/2006/relationships/notesSlide" Target="../notesSlides/notesSlide1.xml"/><Relationship Id="rId16" Type="http://schemas.openxmlformats.org/officeDocument/2006/relationships/image" Target="../media/image13.png"/><Relationship Id="rId20" Type="http://schemas.openxmlformats.org/officeDocument/2006/relationships/image" Target="../media/image17.svg"/><Relationship Id="rId29"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8.jpeg"/><Relationship Id="rId24" Type="http://schemas.openxmlformats.org/officeDocument/2006/relationships/image" Target="../media/image21.svg"/><Relationship Id="rId5" Type="http://schemas.openxmlformats.org/officeDocument/2006/relationships/image" Target="../media/image3.png"/><Relationship Id="rId15" Type="http://schemas.openxmlformats.org/officeDocument/2006/relationships/image" Target="../media/image12.png"/><Relationship Id="rId23" Type="http://schemas.openxmlformats.org/officeDocument/2006/relationships/image" Target="../media/image20.png"/><Relationship Id="rId28" Type="http://schemas.openxmlformats.org/officeDocument/2006/relationships/image" Target="../media/image24.svg"/><Relationship Id="rId10" Type="http://schemas.openxmlformats.org/officeDocument/2006/relationships/image" Target="../media/image7.png"/><Relationship Id="rId19" Type="http://schemas.openxmlformats.org/officeDocument/2006/relationships/image" Target="../media/image16.png"/><Relationship Id="rId4" Type="http://schemas.openxmlformats.org/officeDocument/2006/relationships/image" Target="../media/image2.svg"/><Relationship Id="rId9" Type="http://schemas.openxmlformats.org/officeDocument/2006/relationships/image" Target="../media/image6.png"/><Relationship Id="rId14" Type="http://schemas.openxmlformats.org/officeDocument/2006/relationships/image" Target="../media/image11.png"/><Relationship Id="rId22" Type="http://schemas.openxmlformats.org/officeDocument/2006/relationships/image" Target="../media/image19.svg"/><Relationship Id="rId27" Type="http://schemas.openxmlformats.org/officeDocument/2006/relationships/image" Target="../media/image23.png"/><Relationship Id="rId30"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47000">
              <a:schemeClr val="accent6">
                <a:lumMod val="75000"/>
              </a:schemeClr>
            </a:gs>
            <a:gs pos="0">
              <a:schemeClr val="accent6">
                <a:lumMod val="60000"/>
                <a:lumOff val="40000"/>
              </a:schemeClr>
            </a:gs>
            <a:gs pos="24000">
              <a:schemeClr val="accent6">
                <a:lumMod val="75000"/>
              </a:schemeClr>
            </a:gs>
            <a:gs pos="71000">
              <a:schemeClr val="accent6">
                <a:lumMod val="75000"/>
              </a:schemeClr>
            </a:gs>
            <a:gs pos="100000">
              <a:schemeClr val="accent6">
                <a:lumMod val="50000"/>
              </a:schemeClr>
            </a:gs>
          </a:gsLst>
          <a:lin ang="6000000" scaled="0"/>
          <a:tileRect/>
        </a:gra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06A83B99-BD98-7153-72E9-B1FDC1F2B507}"/>
              </a:ext>
            </a:extLst>
          </p:cNvPr>
          <p:cNvSpPr/>
          <p:nvPr/>
        </p:nvSpPr>
        <p:spPr>
          <a:xfrm>
            <a:off x="15504020" y="0"/>
            <a:ext cx="136097" cy="13010147"/>
          </a:xfrm>
          <a:prstGeom prst="rect">
            <a:avLst/>
          </a:prstGeom>
          <a:solidFill>
            <a:srgbClr val="B9D0FF"/>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90071483-75C3-0B6F-FC71-5899622BCEDE}"/>
              </a:ext>
            </a:extLst>
          </p:cNvPr>
          <p:cNvSpPr/>
          <p:nvPr/>
        </p:nvSpPr>
        <p:spPr>
          <a:xfrm>
            <a:off x="6340439" y="0"/>
            <a:ext cx="136097" cy="13010147"/>
          </a:xfrm>
          <a:prstGeom prst="rect">
            <a:avLst/>
          </a:prstGeom>
          <a:solidFill>
            <a:srgbClr val="B9D0FF"/>
          </a:solid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5" name="Freeform: Shape 674">
            <a:extLst>
              <a:ext uri="{FF2B5EF4-FFF2-40B4-BE49-F238E27FC236}">
                <a16:creationId xmlns:a16="http://schemas.microsoft.com/office/drawing/2014/main" id="{5183C0F1-3383-764C-2EF0-15BC87C13E91}"/>
              </a:ext>
            </a:extLst>
          </p:cNvPr>
          <p:cNvSpPr/>
          <p:nvPr/>
        </p:nvSpPr>
        <p:spPr>
          <a:xfrm>
            <a:off x="15049500" y="12187238"/>
            <a:ext cx="3038477" cy="511117"/>
          </a:xfrm>
          <a:custGeom>
            <a:avLst/>
            <a:gdLst>
              <a:gd name="connsiteX0" fmla="*/ 2924175 w 3038477"/>
              <a:gd name="connsiteY0" fmla="*/ 9525 h 511117"/>
              <a:gd name="connsiteX1" fmla="*/ 2705100 w 3038477"/>
              <a:gd name="connsiteY1" fmla="*/ 0 h 511117"/>
              <a:gd name="connsiteX2" fmla="*/ 2638425 w 3038477"/>
              <a:gd name="connsiteY2" fmla="*/ 4762 h 511117"/>
              <a:gd name="connsiteX3" fmla="*/ 2614613 w 3038477"/>
              <a:gd name="connsiteY3" fmla="*/ 9525 h 511117"/>
              <a:gd name="connsiteX4" fmla="*/ 2586038 w 3038477"/>
              <a:gd name="connsiteY4" fmla="*/ 19050 h 511117"/>
              <a:gd name="connsiteX5" fmla="*/ 2443163 w 3038477"/>
              <a:gd name="connsiteY5" fmla="*/ 28575 h 511117"/>
              <a:gd name="connsiteX6" fmla="*/ 2252663 w 3038477"/>
              <a:gd name="connsiteY6" fmla="*/ 38100 h 511117"/>
              <a:gd name="connsiteX7" fmla="*/ 2185988 w 3038477"/>
              <a:gd name="connsiteY7" fmla="*/ 47625 h 511117"/>
              <a:gd name="connsiteX8" fmla="*/ 1928813 w 3038477"/>
              <a:gd name="connsiteY8" fmla="*/ 28575 h 511117"/>
              <a:gd name="connsiteX9" fmla="*/ 1905000 w 3038477"/>
              <a:gd name="connsiteY9" fmla="*/ 23812 h 511117"/>
              <a:gd name="connsiteX10" fmla="*/ 1866900 w 3038477"/>
              <a:gd name="connsiteY10" fmla="*/ 19050 h 511117"/>
              <a:gd name="connsiteX11" fmla="*/ 1776413 w 3038477"/>
              <a:gd name="connsiteY11" fmla="*/ 4762 h 511117"/>
              <a:gd name="connsiteX12" fmla="*/ 1604963 w 3038477"/>
              <a:gd name="connsiteY12" fmla="*/ 9525 h 511117"/>
              <a:gd name="connsiteX13" fmla="*/ 1528763 w 3038477"/>
              <a:gd name="connsiteY13" fmla="*/ 19050 h 511117"/>
              <a:gd name="connsiteX14" fmla="*/ 1457325 w 3038477"/>
              <a:gd name="connsiteY14" fmla="*/ 28575 h 511117"/>
              <a:gd name="connsiteX15" fmla="*/ 1419225 w 3038477"/>
              <a:gd name="connsiteY15" fmla="*/ 38100 h 511117"/>
              <a:gd name="connsiteX16" fmla="*/ 1352550 w 3038477"/>
              <a:gd name="connsiteY16" fmla="*/ 47625 h 511117"/>
              <a:gd name="connsiteX17" fmla="*/ 1319213 w 3038477"/>
              <a:gd name="connsiteY17" fmla="*/ 57150 h 511117"/>
              <a:gd name="connsiteX18" fmla="*/ 1152525 w 3038477"/>
              <a:gd name="connsiteY18" fmla="*/ 76200 h 511117"/>
              <a:gd name="connsiteX19" fmla="*/ 1114425 w 3038477"/>
              <a:gd name="connsiteY19" fmla="*/ 85725 h 511117"/>
              <a:gd name="connsiteX20" fmla="*/ 1085850 w 3038477"/>
              <a:gd name="connsiteY20" fmla="*/ 95250 h 511117"/>
              <a:gd name="connsiteX21" fmla="*/ 1052513 w 3038477"/>
              <a:gd name="connsiteY21" fmla="*/ 100012 h 511117"/>
              <a:gd name="connsiteX22" fmla="*/ 738188 w 3038477"/>
              <a:gd name="connsiteY22" fmla="*/ 119062 h 511117"/>
              <a:gd name="connsiteX23" fmla="*/ 495300 w 3038477"/>
              <a:gd name="connsiteY23" fmla="*/ 123825 h 511117"/>
              <a:gd name="connsiteX24" fmla="*/ 433388 w 3038477"/>
              <a:gd name="connsiteY24" fmla="*/ 133350 h 511117"/>
              <a:gd name="connsiteX25" fmla="*/ 409575 w 3038477"/>
              <a:gd name="connsiteY25" fmla="*/ 142875 h 511117"/>
              <a:gd name="connsiteX26" fmla="*/ 371475 w 3038477"/>
              <a:gd name="connsiteY26" fmla="*/ 152400 h 511117"/>
              <a:gd name="connsiteX27" fmla="*/ 338138 w 3038477"/>
              <a:gd name="connsiteY27" fmla="*/ 161925 h 511117"/>
              <a:gd name="connsiteX28" fmla="*/ 295275 w 3038477"/>
              <a:gd name="connsiteY28" fmla="*/ 171450 h 511117"/>
              <a:gd name="connsiteX29" fmla="*/ 261938 w 3038477"/>
              <a:gd name="connsiteY29" fmla="*/ 185737 h 511117"/>
              <a:gd name="connsiteX30" fmla="*/ 228600 w 3038477"/>
              <a:gd name="connsiteY30" fmla="*/ 195262 h 511117"/>
              <a:gd name="connsiteX31" fmla="*/ 204788 w 3038477"/>
              <a:gd name="connsiteY31" fmla="*/ 204787 h 511117"/>
              <a:gd name="connsiteX32" fmla="*/ 171450 w 3038477"/>
              <a:gd name="connsiteY32" fmla="*/ 214312 h 511117"/>
              <a:gd name="connsiteX33" fmla="*/ 119063 w 3038477"/>
              <a:gd name="connsiteY33" fmla="*/ 223837 h 511117"/>
              <a:gd name="connsiteX34" fmla="*/ 52388 w 3038477"/>
              <a:gd name="connsiteY34" fmla="*/ 238125 h 511117"/>
              <a:gd name="connsiteX35" fmla="*/ 19050 w 3038477"/>
              <a:gd name="connsiteY35" fmla="*/ 252412 h 511117"/>
              <a:gd name="connsiteX36" fmla="*/ 0 w 3038477"/>
              <a:gd name="connsiteY36" fmla="*/ 285750 h 511117"/>
              <a:gd name="connsiteX37" fmla="*/ 9525 w 3038477"/>
              <a:gd name="connsiteY37" fmla="*/ 309562 h 511117"/>
              <a:gd name="connsiteX38" fmla="*/ 28575 w 3038477"/>
              <a:gd name="connsiteY38" fmla="*/ 319087 h 511117"/>
              <a:gd name="connsiteX39" fmla="*/ 47625 w 3038477"/>
              <a:gd name="connsiteY39" fmla="*/ 333375 h 511117"/>
              <a:gd name="connsiteX40" fmla="*/ 66675 w 3038477"/>
              <a:gd name="connsiteY40" fmla="*/ 342900 h 511117"/>
              <a:gd name="connsiteX41" fmla="*/ 90488 w 3038477"/>
              <a:gd name="connsiteY41" fmla="*/ 357187 h 511117"/>
              <a:gd name="connsiteX42" fmla="*/ 128588 w 3038477"/>
              <a:gd name="connsiteY42" fmla="*/ 371475 h 511117"/>
              <a:gd name="connsiteX43" fmla="*/ 161925 w 3038477"/>
              <a:gd name="connsiteY43" fmla="*/ 390525 h 511117"/>
              <a:gd name="connsiteX44" fmla="*/ 195263 w 3038477"/>
              <a:gd name="connsiteY44" fmla="*/ 404812 h 511117"/>
              <a:gd name="connsiteX45" fmla="*/ 233363 w 3038477"/>
              <a:gd name="connsiteY45" fmla="*/ 414337 h 511117"/>
              <a:gd name="connsiteX46" fmla="*/ 328613 w 3038477"/>
              <a:gd name="connsiteY46" fmla="*/ 442912 h 511117"/>
              <a:gd name="connsiteX47" fmla="*/ 357188 w 3038477"/>
              <a:gd name="connsiteY47" fmla="*/ 447675 h 511117"/>
              <a:gd name="connsiteX48" fmla="*/ 400050 w 3038477"/>
              <a:gd name="connsiteY48" fmla="*/ 461962 h 511117"/>
              <a:gd name="connsiteX49" fmla="*/ 442913 w 3038477"/>
              <a:gd name="connsiteY49" fmla="*/ 471487 h 511117"/>
              <a:gd name="connsiteX50" fmla="*/ 538163 w 3038477"/>
              <a:gd name="connsiteY50" fmla="*/ 490537 h 511117"/>
              <a:gd name="connsiteX51" fmla="*/ 723900 w 3038477"/>
              <a:gd name="connsiteY51" fmla="*/ 476250 h 511117"/>
              <a:gd name="connsiteX52" fmla="*/ 795338 w 3038477"/>
              <a:gd name="connsiteY52" fmla="*/ 481012 h 511117"/>
              <a:gd name="connsiteX53" fmla="*/ 1009650 w 3038477"/>
              <a:gd name="connsiteY53" fmla="*/ 490537 h 511117"/>
              <a:gd name="connsiteX54" fmla="*/ 1490663 w 3038477"/>
              <a:gd name="connsiteY54" fmla="*/ 509587 h 511117"/>
              <a:gd name="connsiteX55" fmla="*/ 1747838 w 3038477"/>
              <a:gd name="connsiteY55" fmla="*/ 504825 h 511117"/>
              <a:gd name="connsiteX56" fmla="*/ 2047875 w 3038477"/>
              <a:gd name="connsiteY56" fmla="*/ 490537 h 511117"/>
              <a:gd name="connsiteX57" fmla="*/ 2185988 w 3038477"/>
              <a:gd name="connsiteY57" fmla="*/ 481012 h 511117"/>
              <a:gd name="connsiteX58" fmla="*/ 2357438 w 3038477"/>
              <a:gd name="connsiteY58" fmla="*/ 476250 h 511117"/>
              <a:gd name="connsiteX59" fmla="*/ 2509838 w 3038477"/>
              <a:gd name="connsiteY59" fmla="*/ 452437 h 511117"/>
              <a:gd name="connsiteX60" fmla="*/ 2552700 w 3038477"/>
              <a:gd name="connsiteY60" fmla="*/ 447675 h 511117"/>
              <a:gd name="connsiteX61" fmla="*/ 2819400 w 3038477"/>
              <a:gd name="connsiteY61" fmla="*/ 400050 h 511117"/>
              <a:gd name="connsiteX62" fmla="*/ 2886075 w 3038477"/>
              <a:gd name="connsiteY62" fmla="*/ 385762 h 511117"/>
              <a:gd name="connsiteX63" fmla="*/ 2938463 w 3038477"/>
              <a:gd name="connsiteY63" fmla="*/ 371475 h 511117"/>
              <a:gd name="connsiteX64" fmla="*/ 3005138 w 3038477"/>
              <a:gd name="connsiteY64" fmla="*/ 361950 h 511117"/>
              <a:gd name="connsiteX65" fmla="*/ 3028950 w 3038477"/>
              <a:gd name="connsiteY65" fmla="*/ 347662 h 511117"/>
              <a:gd name="connsiteX66" fmla="*/ 3038475 w 3038477"/>
              <a:gd name="connsiteY66" fmla="*/ 333375 h 511117"/>
              <a:gd name="connsiteX67" fmla="*/ 3014663 w 3038477"/>
              <a:gd name="connsiteY67" fmla="*/ 133350 h 511117"/>
              <a:gd name="connsiteX68" fmla="*/ 3000375 w 3038477"/>
              <a:gd name="connsiteY68" fmla="*/ 100012 h 511117"/>
              <a:gd name="connsiteX69" fmla="*/ 2986088 w 3038477"/>
              <a:gd name="connsiteY69" fmla="*/ 80962 h 511117"/>
              <a:gd name="connsiteX70" fmla="*/ 2967038 w 3038477"/>
              <a:gd name="connsiteY70" fmla="*/ 42862 h 511117"/>
              <a:gd name="connsiteX71" fmla="*/ 2924175 w 3038477"/>
              <a:gd name="connsiteY71" fmla="*/ 9525 h 5111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3038477" h="511117">
                <a:moveTo>
                  <a:pt x="2924175" y="9525"/>
                </a:moveTo>
                <a:cubicBezTo>
                  <a:pt x="2880519" y="2381"/>
                  <a:pt x="2762961" y="0"/>
                  <a:pt x="2705100" y="0"/>
                </a:cubicBezTo>
                <a:cubicBezTo>
                  <a:pt x="2682818" y="0"/>
                  <a:pt x="2660650" y="3175"/>
                  <a:pt x="2638425" y="4762"/>
                </a:cubicBezTo>
                <a:cubicBezTo>
                  <a:pt x="2630488" y="6350"/>
                  <a:pt x="2622422" y="7395"/>
                  <a:pt x="2614613" y="9525"/>
                </a:cubicBezTo>
                <a:cubicBezTo>
                  <a:pt x="2604927" y="12167"/>
                  <a:pt x="2596061" y="18460"/>
                  <a:pt x="2586038" y="19050"/>
                </a:cubicBezTo>
                <a:cubicBezTo>
                  <a:pt x="2484412" y="25027"/>
                  <a:pt x="2532030" y="21738"/>
                  <a:pt x="2443163" y="28575"/>
                </a:cubicBezTo>
                <a:cubicBezTo>
                  <a:pt x="2365191" y="48066"/>
                  <a:pt x="2460846" y="25609"/>
                  <a:pt x="2252663" y="38100"/>
                </a:cubicBezTo>
                <a:cubicBezTo>
                  <a:pt x="2230253" y="39445"/>
                  <a:pt x="2185988" y="47625"/>
                  <a:pt x="2185988" y="47625"/>
                </a:cubicBezTo>
                <a:cubicBezTo>
                  <a:pt x="2059112" y="40576"/>
                  <a:pt x="2034617" y="42376"/>
                  <a:pt x="1928813" y="28575"/>
                </a:cubicBezTo>
                <a:cubicBezTo>
                  <a:pt x="1920786" y="27528"/>
                  <a:pt x="1913001" y="25043"/>
                  <a:pt x="1905000" y="23812"/>
                </a:cubicBezTo>
                <a:cubicBezTo>
                  <a:pt x="1892350" y="21866"/>
                  <a:pt x="1879542" y="21046"/>
                  <a:pt x="1866900" y="19050"/>
                </a:cubicBezTo>
                <a:cubicBezTo>
                  <a:pt x="1754625" y="1323"/>
                  <a:pt x="1866230" y="15990"/>
                  <a:pt x="1776413" y="4762"/>
                </a:cubicBezTo>
                <a:cubicBezTo>
                  <a:pt x="1719263" y="6350"/>
                  <a:pt x="1662040" y="6232"/>
                  <a:pt x="1604963" y="9525"/>
                </a:cubicBezTo>
                <a:cubicBezTo>
                  <a:pt x="1579408" y="10999"/>
                  <a:pt x="1554163" y="15875"/>
                  <a:pt x="1528763" y="19050"/>
                </a:cubicBezTo>
                <a:cubicBezTo>
                  <a:pt x="1519475" y="20211"/>
                  <a:pt x="1468293" y="26381"/>
                  <a:pt x="1457325" y="28575"/>
                </a:cubicBezTo>
                <a:cubicBezTo>
                  <a:pt x="1444488" y="31142"/>
                  <a:pt x="1432025" y="35357"/>
                  <a:pt x="1419225" y="38100"/>
                </a:cubicBezTo>
                <a:cubicBezTo>
                  <a:pt x="1400008" y="42218"/>
                  <a:pt x="1371095" y="45307"/>
                  <a:pt x="1352550" y="47625"/>
                </a:cubicBezTo>
                <a:cubicBezTo>
                  <a:pt x="1341438" y="50800"/>
                  <a:pt x="1330654" y="55516"/>
                  <a:pt x="1319213" y="57150"/>
                </a:cubicBezTo>
                <a:cubicBezTo>
                  <a:pt x="1291374" y="61127"/>
                  <a:pt x="1188984" y="67085"/>
                  <a:pt x="1152525" y="76200"/>
                </a:cubicBezTo>
                <a:cubicBezTo>
                  <a:pt x="1139825" y="79375"/>
                  <a:pt x="1127012" y="82129"/>
                  <a:pt x="1114425" y="85725"/>
                </a:cubicBezTo>
                <a:cubicBezTo>
                  <a:pt x="1104771" y="88483"/>
                  <a:pt x="1095633" y="92992"/>
                  <a:pt x="1085850" y="95250"/>
                </a:cubicBezTo>
                <a:cubicBezTo>
                  <a:pt x="1074912" y="97774"/>
                  <a:pt x="1063644" y="98560"/>
                  <a:pt x="1052513" y="100012"/>
                </a:cubicBezTo>
                <a:cubicBezTo>
                  <a:pt x="920719" y="117202"/>
                  <a:pt x="929795" y="115305"/>
                  <a:pt x="738188" y="119062"/>
                </a:cubicBezTo>
                <a:lnTo>
                  <a:pt x="495300" y="123825"/>
                </a:lnTo>
                <a:cubicBezTo>
                  <a:pt x="474663" y="127000"/>
                  <a:pt x="453771" y="128820"/>
                  <a:pt x="433388" y="133350"/>
                </a:cubicBezTo>
                <a:cubicBezTo>
                  <a:pt x="425042" y="135205"/>
                  <a:pt x="417746" y="140361"/>
                  <a:pt x="409575" y="142875"/>
                </a:cubicBezTo>
                <a:cubicBezTo>
                  <a:pt x="397063" y="146725"/>
                  <a:pt x="384124" y="149027"/>
                  <a:pt x="371475" y="152400"/>
                </a:cubicBezTo>
                <a:cubicBezTo>
                  <a:pt x="360308" y="155378"/>
                  <a:pt x="349350" y="159122"/>
                  <a:pt x="338138" y="161925"/>
                </a:cubicBezTo>
                <a:cubicBezTo>
                  <a:pt x="323939" y="165475"/>
                  <a:pt x="309245" y="167084"/>
                  <a:pt x="295275" y="171450"/>
                </a:cubicBezTo>
                <a:cubicBezTo>
                  <a:pt x="283735" y="175056"/>
                  <a:pt x="273324" y="181671"/>
                  <a:pt x="261938" y="185737"/>
                </a:cubicBezTo>
                <a:cubicBezTo>
                  <a:pt x="251054" y="189624"/>
                  <a:pt x="239564" y="191607"/>
                  <a:pt x="228600" y="195262"/>
                </a:cubicBezTo>
                <a:cubicBezTo>
                  <a:pt x="220490" y="197965"/>
                  <a:pt x="212898" y="202084"/>
                  <a:pt x="204788" y="204787"/>
                </a:cubicBezTo>
                <a:cubicBezTo>
                  <a:pt x="193824" y="208442"/>
                  <a:pt x="182662" y="211509"/>
                  <a:pt x="171450" y="214312"/>
                </a:cubicBezTo>
                <a:cubicBezTo>
                  <a:pt x="158125" y="217643"/>
                  <a:pt x="131817" y="221712"/>
                  <a:pt x="119063" y="223837"/>
                </a:cubicBezTo>
                <a:cubicBezTo>
                  <a:pt x="78346" y="237409"/>
                  <a:pt x="100451" y="232117"/>
                  <a:pt x="52388" y="238125"/>
                </a:cubicBezTo>
                <a:cubicBezTo>
                  <a:pt x="44505" y="240752"/>
                  <a:pt x="24007" y="246835"/>
                  <a:pt x="19050" y="252412"/>
                </a:cubicBezTo>
                <a:cubicBezTo>
                  <a:pt x="10547" y="261978"/>
                  <a:pt x="6350" y="274637"/>
                  <a:pt x="0" y="285750"/>
                </a:cubicBezTo>
                <a:cubicBezTo>
                  <a:pt x="3175" y="293687"/>
                  <a:pt x="3961" y="303071"/>
                  <a:pt x="9525" y="309562"/>
                </a:cubicBezTo>
                <a:cubicBezTo>
                  <a:pt x="14145" y="314952"/>
                  <a:pt x="22555" y="315324"/>
                  <a:pt x="28575" y="319087"/>
                </a:cubicBezTo>
                <a:cubicBezTo>
                  <a:pt x="35306" y="323294"/>
                  <a:pt x="40894" y="329168"/>
                  <a:pt x="47625" y="333375"/>
                </a:cubicBezTo>
                <a:cubicBezTo>
                  <a:pt x="53645" y="337138"/>
                  <a:pt x="60469" y="339452"/>
                  <a:pt x="66675" y="342900"/>
                </a:cubicBezTo>
                <a:cubicBezTo>
                  <a:pt x="74767" y="347395"/>
                  <a:pt x="82083" y="353308"/>
                  <a:pt x="90488" y="357187"/>
                </a:cubicBezTo>
                <a:cubicBezTo>
                  <a:pt x="102803" y="362871"/>
                  <a:pt x="116068" y="366258"/>
                  <a:pt x="128588" y="371475"/>
                </a:cubicBezTo>
                <a:cubicBezTo>
                  <a:pt x="178703" y="392357"/>
                  <a:pt x="120813" y="369970"/>
                  <a:pt x="161925" y="390525"/>
                </a:cubicBezTo>
                <a:cubicBezTo>
                  <a:pt x="172739" y="395932"/>
                  <a:pt x="183793" y="400989"/>
                  <a:pt x="195263" y="404812"/>
                </a:cubicBezTo>
                <a:cubicBezTo>
                  <a:pt x="207682" y="408952"/>
                  <a:pt x="220804" y="410643"/>
                  <a:pt x="233363" y="414337"/>
                </a:cubicBezTo>
                <a:cubicBezTo>
                  <a:pt x="298004" y="433350"/>
                  <a:pt x="256157" y="425864"/>
                  <a:pt x="328613" y="442912"/>
                </a:cubicBezTo>
                <a:cubicBezTo>
                  <a:pt x="338013" y="445124"/>
                  <a:pt x="347858" y="445187"/>
                  <a:pt x="357188" y="447675"/>
                </a:cubicBezTo>
                <a:cubicBezTo>
                  <a:pt x="371740" y="451555"/>
                  <a:pt x="385539" y="457931"/>
                  <a:pt x="400050" y="461962"/>
                </a:cubicBezTo>
                <a:cubicBezTo>
                  <a:pt x="414152" y="465879"/>
                  <a:pt x="428675" y="468097"/>
                  <a:pt x="442913" y="471487"/>
                </a:cubicBezTo>
                <a:cubicBezTo>
                  <a:pt x="519804" y="489795"/>
                  <a:pt x="475804" y="482743"/>
                  <a:pt x="538163" y="490537"/>
                </a:cubicBezTo>
                <a:cubicBezTo>
                  <a:pt x="614235" y="481587"/>
                  <a:pt x="642943" y="476250"/>
                  <a:pt x="723900" y="476250"/>
                </a:cubicBezTo>
                <a:cubicBezTo>
                  <a:pt x="747766" y="476250"/>
                  <a:pt x="771502" y="479820"/>
                  <a:pt x="795338" y="481012"/>
                </a:cubicBezTo>
                <a:lnTo>
                  <a:pt x="1009650" y="490537"/>
                </a:lnTo>
                <a:cubicBezTo>
                  <a:pt x="1228730" y="525130"/>
                  <a:pt x="1069604" y="504453"/>
                  <a:pt x="1490663" y="509587"/>
                </a:cubicBezTo>
                <a:lnTo>
                  <a:pt x="1747838" y="504825"/>
                </a:lnTo>
                <a:cubicBezTo>
                  <a:pt x="1847905" y="501404"/>
                  <a:pt x="1947987" y="497426"/>
                  <a:pt x="2047875" y="490537"/>
                </a:cubicBezTo>
                <a:cubicBezTo>
                  <a:pt x="2093913" y="487362"/>
                  <a:pt x="2139890" y="483140"/>
                  <a:pt x="2185988" y="481012"/>
                </a:cubicBezTo>
                <a:cubicBezTo>
                  <a:pt x="2243099" y="478376"/>
                  <a:pt x="2300288" y="477837"/>
                  <a:pt x="2357438" y="476250"/>
                </a:cubicBezTo>
                <a:cubicBezTo>
                  <a:pt x="2398096" y="469474"/>
                  <a:pt x="2475550" y="456246"/>
                  <a:pt x="2509838" y="452437"/>
                </a:cubicBezTo>
                <a:cubicBezTo>
                  <a:pt x="2524125" y="450850"/>
                  <a:pt x="2538526" y="450074"/>
                  <a:pt x="2552700" y="447675"/>
                </a:cubicBezTo>
                <a:cubicBezTo>
                  <a:pt x="2641740" y="432607"/>
                  <a:pt x="2731098" y="418972"/>
                  <a:pt x="2819400" y="400050"/>
                </a:cubicBezTo>
                <a:cubicBezTo>
                  <a:pt x="2841625" y="395287"/>
                  <a:pt x="2863973" y="391066"/>
                  <a:pt x="2886075" y="385762"/>
                </a:cubicBezTo>
                <a:cubicBezTo>
                  <a:pt x="2903676" y="381538"/>
                  <a:pt x="2920714" y="375025"/>
                  <a:pt x="2938463" y="371475"/>
                </a:cubicBezTo>
                <a:cubicBezTo>
                  <a:pt x="2960478" y="367072"/>
                  <a:pt x="3005138" y="361950"/>
                  <a:pt x="3005138" y="361950"/>
                </a:cubicBezTo>
                <a:cubicBezTo>
                  <a:pt x="3013075" y="357187"/>
                  <a:pt x="3021922" y="353686"/>
                  <a:pt x="3028950" y="347662"/>
                </a:cubicBezTo>
                <a:cubicBezTo>
                  <a:pt x="3033296" y="343937"/>
                  <a:pt x="3038615" y="339097"/>
                  <a:pt x="3038475" y="333375"/>
                </a:cubicBezTo>
                <a:cubicBezTo>
                  <a:pt x="3032863" y="103275"/>
                  <a:pt x="3050167" y="211457"/>
                  <a:pt x="3014663" y="133350"/>
                </a:cubicBezTo>
                <a:cubicBezTo>
                  <a:pt x="3009660" y="122343"/>
                  <a:pt x="3006164" y="110626"/>
                  <a:pt x="3000375" y="100012"/>
                </a:cubicBezTo>
                <a:cubicBezTo>
                  <a:pt x="2996574" y="93044"/>
                  <a:pt x="2990087" y="87818"/>
                  <a:pt x="2986088" y="80962"/>
                </a:cubicBezTo>
                <a:cubicBezTo>
                  <a:pt x="2978934" y="68697"/>
                  <a:pt x="2978852" y="50738"/>
                  <a:pt x="2967038" y="42862"/>
                </a:cubicBezTo>
                <a:cubicBezTo>
                  <a:pt x="2950882" y="32092"/>
                  <a:pt x="2967831" y="16669"/>
                  <a:pt x="2924175" y="9525"/>
                </a:cubicBezTo>
                <a:close/>
              </a:path>
            </a:pathLst>
          </a:custGeom>
          <a:solidFill>
            <a:srgbClr val="5D4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1" name="Freeform: Shape 670">
            <a:extLst>
              <a:ext uri="{FF2B5EF4-FFF2-40B4-BE49-F238E27FC236}">
                <a16:creationId xmlns:a16="http://schemas.microsoft.com/office/drawing/2014/main" id="{75D5BC54-B16C-A15A-9075-95E3E3185115}"/>
              </a:ext>
            </a:extLst>
          </p:cNvPr>
          <p:cNvSpPr/>
          <p:nvPr/>
        </p:nvSpPr>
        <p:spPr>
          <a:xfrm>
            <a:off x="-394931" y="11950700"/>
            <a:ext cx="22963063" cy="2019369"/>
          </a:xfrm>
          <a:custGeom>
            <a:avLst/>
            <a:gdLst>
              <a:gd name="connsiteX0" fmla="*/ 140931 w 22963063"/>
              <a:gd name="connsiteY0" fmla="*/ 317500 h 2019369"/>
              <a:gd name="connsiteX1" fmla="*/ 763231 w 22963063"/>
              <a:gd name="connsiteY1" fmla="*/ 266700 h 2019369"/>
              <a:gd name="connsiteX2" fmla="*/ 864831 w 22963063"/>
              <a:gd name="connsiteY2" fmla="*/ 241300 h 2019369"/>
              <a:gd name="connsiteX3" fmla="*/ 915631 w 22963063"/>
              <a:gd name="connsiteY3" fmla="*/ 228600 h 2019369"/>
              <a:gd name="connsiteX4" fmla="*/ 966431 w 22963063"/>
              <a:gd name="connsiteY4" fmla="*/ 203200 h 2019369"/>
              <a:gd name="connsiteX5" fmla="*/ 1144231 w 22963063"/>
              <a:gd name="connsiteY5" fmla="*/ 165100 h 2019369"/>
              <a:gd name="connsiteX6" fmla="*/ 1906231 w 22963063"/>
              <a:gd name="connsiteY6" fmla="*/ 152400 h 2019369"/>
              <a:gd name="connsiteX7" fmla="*/ 2630131 w 22963063"/>
              <a:gd name="connsiteY7" fmla="*/ 152400 h 2019369"/>
              <a:gd name="connsiteX8" fmla="*/ 2884131 w 22963063"/>
              <a:gd name="connsiteY8" fmla="*/ 177800 h 2019369"/>
              <a:gd name="connsiteX9" fmla="*/ 3061931 w 22963063"/>
              <a:gd name="connsiteY9" fmla="*/ 228600 h 2019369"/>
              <a:gd name="connsiteX10" fmla="*/ 3239731 w 22963063"/>
              <a:gd name="connsiteY10" fmla="*/ 215900 h 2019369"/>
              <a:gd name="connsiteX11" fmla="*/ 3658831 w 22963063"/>
              <a:gd name="connsiteY11" fmla="*/ 190500 h 2019369"/>
              <a:gd name="connsiteX12" fmla="*/ 3785831 w 22963063"/>
              <a:gd name="connsiteY12" fmla="*/ 177800 h 2019369"/>
              <a:gd name="connsiteX13" fmla="*/ 3925531 w 22963063"/>
              <a:gd name="connsiteY13" fmla="*/ 139700 h 2019369"/>
              <a:gd name="connsiteX14" fmla="*/ 4014431 w 22963063"/>
              <a:gd name="connsiteY14" fmla="*/ 127000 h 2019369"/>
              <a:gd name="connsiteX15" fmla="*/ 4763731 w 22963063"/>
              <a:gd name="connsiteY15" fmla="*/ 139700 h 2019369"/>
              <a:gd name="connsiteX16" fmla="*/ 4814531 w 22963063"/>
              <a:gd name="connsiteY16" fmla="*/ 152400 h 2019369"/>
              <a:gd name="connsiteX17" fmla="*/ 4966931 w 22963063"/>
              <a:gd name="connsiteY17" fmla="*/ 165100 h 2019369"/>
              <a:gd name="connsiteX18" fmla="*/ 5347931 w 22963063"/>
              <a:gd name="connsiteY18" fmla="*/ 139700 h 2019369"/>
              <a:gd name="connsiteX19" fmla="*/ 5462231 w 22963063"/>
              <a:gd name="connsiteY19" fmla="*/ 114300 h 2019369"/>
              <a:gd name="connsiteX20" fmla="*/ 5678131 w 22963063"/>
              <a:gd name="connsiteY20" fmla="*/ 88900 h 2019369"/>
              <a:gd name="connsiteX21" fmla="*/ 5792431 w 22963063"/>
              <a:gd name="connsiteY21" fmla="*/ 63500 h 2019369"/>
              <a:gd name="connsiteX22" fmla="*/ 5868631 w 22963063"/>
              <a:gd name="connsiteY22" fmla="*/ 38100 h 2019369"/>
              <a:gd name="connsiteX23" fmla="*/ 6046431 w 22963063"/>
              <a:gd name="connsiteY23" fmla="*/ 25400 h 2019369"/>
              <a:gd name="connsiteX24" fmla="*/ 6275031 w 22963063"/>
              <a:gd name="connsiteY24" fmla="*/ 0 h 2019369"/>
              <a:gd name="connsiteX25" fmla="*/ 7049731 w 22963063"/>
              <a:gd name="connsiteY25" fmla="*/ 25400 h 2019369"/>
              <a:gd name="connsiteX26" fmla="*/ 7125931 w 22963063"/>
              <a:gd name="connsiteY26" fmla="*/ 50800 h 2019369"/>
              <a:gd name="connsiteX27" fmla="*/ 7367231 w 22963063"/>
              <a:gd name="connsiteY27" fmla="*/ 139700 h 2019369"/>
              <a:gd name="connsiteX28" fmla="*/ 7608531 w 22963063"/>
              <a:gd name="connsiteY28" fmla="*/ 177800 h 2019369"/>
              <a:gd name="connsiteX29" fmla="*/ 7684731 w 22963063"/>
              <a:gd name="connsiteY29" fmla="*/ 190500 h 2019369"/>
              <a:gd name="connsiteX30" fmla="*/ 7951431 w 22963063"/>
              <a:gd name="connsiteY30" fmla="*/ 215900 h 2019369"/>
              <a:gd name="connsiteX31" fmla="*/ 8065731 w 22963063"/>
              <a:gd name="connsiteY31" fmla="*/ 254000 h 2019369"/>
              <a:gd name="connsiteX32" fmla="*/ 8167331 w 22963063"/>
              <a:gd name="connsiteY32" fmla="*/ 292100 h 2019369"/>
              <a:gd name="connsiteX33" fmla="*/ 8395931 w 22963063"/>
              <a:gd name="connsiteY33" fmla="*/ 342900 h 2019369"/>
              <a:gd name="connsiteX34" fmla="*/ 8916631 w 22963063"/>
              <a:gd name="connsiteY34" fmla="*/ 381000 h 2019369"/>
              <a:gd name="connsiteX35" fmla="*/ 9716731 w 22963063"/>
              <a:gd name="connsiteY35" fmla="*/ 368300 h 2019369"/>
              <a:gd name="connsiteX36" fmla="*/ 9831031 w 22963063"/>
              <a:gd name="connsiteY36" fmla="*/ 330200 h 2019369"/>
              <a:gd name="connsiteX37" fmla="*/ 9958031 w 22963063"/>
              <a:gd name="connsiteY37" fmla="*/ 317500 h 2019369"/>
              <a:gd name="connsiteX38" fmla="*/ 10161231 w 22963063"/>
              <a:gd name="connsiteY38" fmla="*/ 292100 h 2019369"/>
              <a:gd name="connsiteX39" fmla="*/ 10275531 w 22963063"/>
              <a:gd name="connsiteY39" fmla="*/ 279400 h 2019369"/>
              <a:gd name="connsiteX40" fmla="*/ 10897831 w 22963063"/>
              <a:gd name="connsiteY40" fmla="*/ 304800 h 2019369"/>
              <a:gd name="connsiteX41" fmla="*/ 11062931 w 22963063"/>
              <a:gd name="connsiteY41" fmla="*/ 317500 h 2019369"/>
              <a:gd name="connsiteX42" fmla="*/ 12053531 w 22963063"/>
              <a:gd name="connsiteY42" fmla="*/ 292100 h 2019369"/>
              <a:gd name="connsiteX43" fmla="*/ 12332931 w 22963063"/>
              <a:gd name="connsiteY43" fmla="*/ 254000 h 2019369"/>
              <a:gd name="connsiteX44" fmla="*/ 12625031 w 22963063"/>
              <a:gd name="connsiteY44" fmla="*/ 228600 h 2019369"/>
              <a:gd name="connsiteX45" fmla="*/ 12752031 w 22963063"/>
              <a:gd name="connsiteY45" fmla="*/ 203200 h 2019369"/>
              <a:gd name="connsiteX46" fmla="*/ 13107631 w 22963063"/>
              <a:gd name="connsiteY46" fmla="*/ 228600 h 2019369"/>
              <a:gd name="connsiteX47" fmla="*/ 13298131 w 22963063"/>
              <a:gd name="connsiteY47" fmla="*/ 215900 h 2019369"/>
              <a:gd name="connsiteX48" fmla="*/ 13653731 w 22963063"/>
              <a:gd name="connsiteY48" fmla="*/ 228600 h 2019369"/>
              <a:gd name="connsiteX49" fmla="*/ 13882331 w 22963063"/>
              <a:gd name="connsiteY49" fmla="*/ 292100 h 2019369"/>
              <a:gd name="connsiteX50" fmla="*/ 14060131 w 22963063"/>
              <a:gd name="connsiteY50" fmla="*/ 304800 h 2019369"/>
              <a:gd name="connsiteX51" fmla="*/ 14161731 w 22963063"/>
              <a:gd name="connsiteY51" fmla="*/ 317500 h 2019369"/>
              <a:gd name="connsiteX52" fmla="*/ 14250631 w 22963063"/>
              <a:gd name="connsiteY52" fmla="*/ 330200 h 2019369"/>
              <a:gd name="connsiteX53" fmla="*/ 14530031 w 22963063"/>
              <a:gd name="connsiteY53" fmla="*/ 342900 h 2019369"/>
              <a:gd name="connsiteX54" fmla="*/ 14784031 w 22963063"/>
              <a:gd name="connsiteY54" fmla="*/ 406400 h 2019369"/>
              <a:gd name="connsiteX55" fmla="*/ 14911031 w 22963063"/>
              <a:gd name="connsiteY55" fmla="*/ 444500 h 2019369"/>
              <a:gd name="connsiteX56" fmla="*/ 15101531 w 22963063"/>
              <a:gd name="connsiteY56" fmla="*/ 457200 h 2019369"/>
              <a:gd name="connsiteX57" fmla="*/ 16396931 w 22963063"/>
              <a:gd name="connsiteY57" fmla="*/ 431800 h 2019369"/>
              <a:gd name="connsiteX58" fmla="*/ 16765231 w 22963063"/>
              <a:gd name="connsiteY58" fmla="*/ 444500 h 2019369"/>
              <a:gd name="connsiteX59" fmla="*/ 17349431 w 22963063"/>
              <a:gd name="connsiteY59" fmla="*/ 431800 h 2019369"/>
              <a:gd name="connsiteX60" fmla="*/ 17463731 w 22963063"/>
              <a:gd name="connsiteY60" fmla="*/ 419100 h 2019369"/>
              <a:gd name="connsiteX61" fmla="*/ 18047931 w 22963063"/>
              <a:gd name="connsiteY61" fmla="*/ 355600 h 2019369"/>
              <a:gd name="connsiteX62" fmla="*/ 18149531 w 22963063"/>
              <a:gd name="connsiteY62" fmla="*/ 292100 h 2019369"/>
              <a:gd name="connsiteX63" fmla="*/ 18251131 w 22963063"/>
              <a:gd name="connsiteY63" fmla="*/ 266700 h 2019369"/>
              <a:gd name="connsiteX64" fmla="*/ 18327331 w 22963063"/>
              <a:gd name="connsiteY64" fmla="*/ 241300 h 2019369"/>
              <a:gd name="connsiteX65" fmla="*/ 18619431 w 22963063"/>
              <a:gd name="connsiteY65" fmla="*/ 215900 h 2019369"/>
              <a:gd name="connsiteX66" fmla="*/ 19013131 w 22963063"/>
              <a:gd name="connsiteY66" fmla="*/ 228600 h 2019369"/>
              <a:gd name="connsiteX67" fmla="*/ 19698931 w 22963063"/>
              <a:gd name="connsiteY67" fmla="*/ 254000 h 2019369"/>
              <a:gd name="connsiteX68" fmla="*/ 20143431 w 22963063"/>
              <a:gd name="connsiteY68" fmla="*/ 317500 h 2019369"/>
              <a:gd name="connsiteX69" fmla="*/ 20435531 w 22963063"/>
              <a:gd name="connsiteY69" fmla="*/ 342900 h 2019369"/>
              <a:gd name="connsiteX70" fmla="*/ 20740331 w 22963063"/>
              <a:gd name="connsiteY70" fmla="*/ 368300 h 2019369"/>
              <a:gd name="connsiteX71" fmla="*/ 21489631 w 22963063"/>
              <a:gd name="connsiteY71" fmla="*/ 177800 h 2019369"/>
              <a:gd name="connsiteX72" fmla="*/ 21794431 w 22963063"/>
              <a:gd name="connsiteY72" fmla="*/ 139700 h 2019369"/>
              <a:gd name="connsiteX73" fmla="*/ 22061131 w 22963063"/>
              <a:gd name="connsiteY73" fmla="*/ 88900 h 2019369"/>
              <a:gd name="connsiteX74" fmla="*/ 22137331 w 22963063"/>
              <a:gd name="connsiteY74" fmla="*/ 76200 h 2019369"/>
              <a:gd name="connsiteX75" fmla="*/ 22264331 w 22963063"/>
              <a:gd name="connsiteY75" fmla="*/ 114300 h 2019369"/>
              <a:gd name="connsiteX76" fmla="*/ 22327831 w 22963063"/>
              <a:gd name="connsiteY76" fmla="*/ 139700 h 2019369"/>
              <a:gd name="connsiteX77" fmla="*/ 22416731 w 22963063"/>
              <a:gd name="connsiteY77" fmla="*/ 177800 h 2019369"/>
              <a:gd name="connsiteX78" fmla="*/ 22594531 w 22963063"/>
              <a:gd name="connsiteY78" fmla="*/ 279400 h 2019369"/>
              <a:gd name="connsiteX79" fmla="*/ 22823131 w 22963063"/>
              <a:gd name="connsiteY79" fmla="*/ 355600 h 2019369"/>
              <a:gd name="connsiteX80" fmla="*/ 22873931 w 22963063"/>
              <a:gd name="connsiteY80" fmla="*/ 393700 h 2019369"/>
              <a:gd name="connsiteX81" fmla="*/ 22912031 w 22963063"/>
              <a:gd name="connsiteY81" fmla="*/ 508000 h 2019369"/>
              <a:gd name="connsiteX82" fmla="*/ 22937431 w 22963063"/>
              <a:gd name="connsiteY82" fmla="*/ 609600 h 2019369"/>
              <a:gd name="connsiteX83" fmla="*/ 22950131 w 22963063"/>
              <a:gd name="connsiteY83" fmla="*/ 749300 h 2019369"/>
              <a:gd name="connsiteX84" fmla="*/ 22962831 w 22963063"/>
              <a:gd name="connsiteY84" fmla="*/ 838200 h 2019369"/>
              <a:gd name="connsiteX85" fmla="*/ 22848531 w 22963063"/>
              <a:gd name="connsiteY85" fmla="*/ 1054100 h 2019369"/>
              <a:gd name="connsiteX86" fmla="*/ 22785031 w 22963063"/>
              <a:gd name="connsiteY86" fmla="*/ 1155700 h 2019369"/>
              <a:gd name="connsiteX87" fmla="*/ 22746931 w 22963063"/>
              <a:gd name="connsiteY87" fmla="*/ 1257300 h 2019369"/>
              <a:gd name="connsiteX88" fmla="*/ 22632631 w 22963063"/>
              <a:gd name="connsiteY88" fmla="*/ 1371600 h 2019369"/>
              <a:gd name="connsiteX89" fmla="*/ 22454831 w 22963063"/>
              <a:gd name="connsiteY89" fmla="*/ 1498600 h 2019369"/>
              <a:gd name="connsiteX90" fmla="*/ 22365931 w 22963063"/>
              <a:gd name="connsiteY90" fmla="*/ 1511300 h 2019369"/>
              <a:gd name="connsiteX91" fmla="*/ 22238931 w 22963063"/>
              <a:gd name="connsiteY91" fmla="*/ 1574800 h 2019369"/>
              <a:gd name="connsiteX92" fmla="*/ 22086531 w 22963063"/>
              <a:gd name="connsiteY92" fmla="*/ 1612900 h 2019369"/>
              <a:gd name="connsiteX93" fmla="*/ 21680131 w 22963063"/>
              <a:gd name="connsiteY93" fmla="*/ 1651000 h 2019369"/>
              <a:gd name="connsiteX94" fmla="*/ 21248331 w 22963063"/>
              <a:gd name="connsiteY94" fmla="*/ 1714500 h 2019369"/>
              <a:gd name="connsiteX95" fmla="*/ 20956231 w 22963063"/>
              <a:gd name="connsiteY95" fmla="*/ 1739900 h 2019369"/>
              <a:gd name="connsiteX96" fmla="*/ 20054531 w 22963063"/>
              <a:gd name="connsiteY96" fmla="*/ 1727200 h 2019369"/>
              <a:gd name="connsiteX97" fmla="*/ 19927531 w 22963063"/>
              <a:gd name="connsiteY97" fmla="*/ 1701800 h 2019369"/>
              <a:gd name="connsiteX98" fmla="*/ 19406831 w 22963063"/>
              <a:gd name="connsiteY98" fmla="*/ 1727200 h 2019369"/>
              <a:gd name="connsiteX99" fmla="*/ 19089331 w 22963063"/>
              <a:gd name="connsiteY99" fmla="*/ 1790700 h 2019369"/>
              <a:gd name="connsiteX100" fmla="*/ 18746431 w 22963063"/>
              <a:gd name="connsiteY100" fmla="*/ 1803400 h 2019369"/>
              <a:gd name="connsiteX101" fmla="*/ 18124131 w 22963063"/>
              <a:gd name="connsiteY101" fmla="*/ 1816100 h 2019369"/>
              <a:gd name="connsiteX102" fmla="*/ 17870131 w 22963063"/>
              <a:gd name="connsiteY102" fmla="*/ 1828800 h 2019369"/>
              <a:gd name="connsiteX103" fmla="*/ 17641531 w 22963063"/>
              <a:gd name="connsiteY103" fmla="*/ 1701800 h 2019369"/>
              <a:gd name="connsiteX104" fmla="*/ 17438331 w 22963063"/>
              <a:gd name="connsiteY104" fmla="*/ 1638300 h 2019369"/>
              <a:gd name="connsiteX105" fmla="*/ 17336731 w 22963063"/>
              <a:gd name="connsiteY105" fmla="*/ 1625600 h 2019369"/>
              <a:gd name="connsiteX106" fmla="*/ 16714431 w 22963063"/>
              <a:gd name="connsiteY106" fmla="*/ 1701800 h 2019369"/>
              <a:gd name="connsiteX107" fmla="*/ 16536631 w 22963063"/>
              <a:gd name="connsiteY107" fmla="*/ 1778000 h 2019369"/>
              <a:gd name="connsiteX108" fmla="*/ 16333431 w 22963063"/>
              <a:gd name="connsiteY108" fmla="*/ 1790700 h 2019369"/>
              <a:gd name="connsiteX109" fmla="*/ 16079431 w 22963063"/>
              <a:gd name="connsiteY109" fmla="*/ 1803400 h 2019369"/>
              <a:gd name="connsiteX110" fmla="*/ 15520631 w 22963063"/>
              <a:gd name="connsiteY110" fmla="*/ 1892300 h 2019369"/>
              <a:gd name="connsiteX111" fmla="*/ 13488631 w 22963063"/>
              <a:gd name="connsiteY111" fmla="*/ 1943100 h 2019369"/>
              <a:gd name="connsiteX112" fmla="*/ 13056831 w 22963063"/>
              <a:gd name="connsiteY112" fmla="*/ 1981200 h 2019369"/>
              <a:gd name="connsiteX113" fmla="*/ 12675831 w 22963063"/>
              <a:gd name="connsiteY113" fmla="*/ 2019300 h 2019369"/>
              <a:gd name="connsiteX114" fmla="*/ 11075631 w 22963063"/>
              <a:gd name="connsiteY114" fmla="*/ 1955800 h 2019369"/>
              <a:gd name="connsiteX115" fmla="*/ 10580331 w 22963063"/>
              <a:gd name="connsiteY115" fmla="*/ 1892300 h 2019369"/>
              <a:gd name="connsiteX116" fmla="*/ 10161231 w 22963063"/>
              <a:gd name="connsiteY116" fmla="*/ 1816100 h 2019369"/>
              <a:gd name="connsiteX117" fmla="*/ 8815031 w 22963063"/>
              <a:gd name="connsiteY117" fmla="*/ 1778000 h 2019369"/>
              <a:gd name="connsiteX118" fmla="*/ 7913331 w 22963063"/>
              <a:gd name="connsiteY118" fmla="*/ 1676400 h 2019369"/>
              <a:gd name="connsiteX119" fmla="*/ 6833831 w 22963063"/>
              <a:gd name="connsiteY119" fmla="*/ 1625600 h 2019369"/>
              <a:gd name="connsiteX120" fmla="*/ 6478231 w 22963063"/>
              <a:gd name="connsiteY120" fmla="*/ 1600200 h 2019369"/>
              <a:gd name="connsiteX121" fmla="*/ 6236931 w 22963063"/>
              <a:gd name="connsiteY121" fmla="*/ 1587500 h 2019369"/>
              <a:gd name="connsiteX122" fmla="*/ 4928831 w 22963063"/>
              <a:gd name="connsiteY122" fmla="*/ 1625600 h 2019369"/>
              <a:gd name="connsiteX123" fmla="*/ 4319231 w 22963063"/>
              <a:gd name="connsiteY123" fmla="*/ 1676400 h 2019369"/>
              <a:gd name="connsiteX124" fmla="*/ 3925531 w 22963063"/>
              <a:gd name="connsiteY124" fmla="*/ 1714500 h 2019369"/>
              <a:gd name="connsiteX125" fmla="*/ 3150831 w 22963063"/>
              <a:gd name="connsiteY125" fmla="*/ 1676400 h 2019369"/>
              <a:gd name="connsiteX126" fmla="*/ 2807931 w 22963063"/>
              <a:gd name="connsiteY126" fmla="*/ 1663700 h 2019369"/>
              <a:gd name="connsiteX127" fmla="*/ 2134831 w 22963063"/>
              <a:gd name="connsiteY127" fmla="*/ 1600200 h 2019369"/>
              <a:gd name="connsiteX128" fmla="*/ 1880831 w 22963063"/>
              <a:gd name="connsiteY128" fmla="*/ 1549400 h 2019369"/>
              <a:gd name="connsiteX129" fmla="*/ 1106131 w 22963063"/>
              <a:gd name="connsiteY129" fmla="*/ 1435100 h 2019369"/>
              <a:gd name="connsiteX130" fmla="*/ 661631 w 22963063"/>
              <a:gd name="connsiteY130" fmla="*/ 1320800 h 2019369"/>
              <a:gd name="connsiteX131" fmla="*/ 534631 w 22963063"/>
              <a:gd name="connsiteY131" fmla="*/ 1231900 h 2019369"/>
              <a:gd name="connsiteX132" fmla="*/ 369531 w 22963063"/>
              <a:gd name="connsiteY132" fmla="*/ 1155700 h 2019369"/>
              <a:gd name="connsiteX133" fmla="*/ 293331 w 22963063"/>
              <a:gd name="connsiteY133" fmla="*/ 1104900 h 2019369"/>
              <a:gd name="connsiteX134" fmla="*/ 166331 w 22963063"/>
              <a:gd name="connsiteY134" fmla="*/ 1041400 h 2019369"/>
              <a:gd name="connsiteX135" fmla="*/ 26631 w 22963063"/>
              <a:gd name="connsiteY135" fmla="*/ 927100 h 2019369"/>
              <a:gd name="connsiteX136" fmla="*/ 26631 w 22963063"/>
              <a:gd name="connsiteY136" fmla="*/ 520700 h 2019369"/>
              <a:gd name="connsiteX137" fmla="*/ 64731 w 22963063"/>
              <a:gd name="connsiteY137" fmla="*/ 406400 h 2019369"/>
              <a:gd name="connsiteX138" fmla="*/ 140931 w 22963063"/>
              <a:gd name="connsiteY138" fmla="*/ 317500 h 2019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22963063" h="2019369">
                <a:moveTo>
                  <a:pt x="140931" y="317500"/>
                </a:moveTo>
                <a:cubicBezTo>
                  <a:pt x="409813" y="307897"/>
                  <a:pt x="512720" y="316802"/>
                  <a:pt x="763231" y="266700"/>
                </a:cubicBezTo>
                <a:cubicBezTo>
                  <a:pt x="892333" y="240880"/>
                  <a:pt x="773709" y="267335"/>
                  <a:pt x="864831" y="241300"/>
                </a:cubicBezTo>
                <a:cubicBezTo>
                  <a:pt x="881614" y="236505"/>
                  <a:pt x="899288" y="234729"/>
                  <a:pt x="915631" y="228600"/>
                </a:cubicBezTo>
                <a:cubicBezTo>
                  <a:pt x="933358" y="221953"/>
                  <a:pt x="948470" y="209187"/>
                  <a:pt x="966431" y="203200"/>
                </a:cubicBezTo>
                <a:cubicBezTo>
                  <a:pt x="990710" y="195107"/>
                  <a:pt x="1109060" y="166166"/>
                  <a:pt x="1144231" y="165100"/>
                </a:cubicBezTo>
                <a:cubicBezTo>
                  <a:pt x="1398150" y="157405"/>
                  <a:pt x="1652231" y="156633"/>
                  <a:pt x="1906231" y="152400"/>
                </a:cubicBezTo>
                <a:cubicBezTo>
                  <a:pt x="2190710" y="104987"/>
                  <a:pt x="1996300" y="132593"/>
                  <a:pt x="2630131" y="152400"/>
                </a:cubicBezTo>
                <a:cubicBezTo>
                  <a:pt x="2745299" y="155999"/>
                  <a:pt x="2783855" y="163475"/>
                  <a:pt x="2884131" y="177800"/>
                </a:cubicBezTo>
                <a:cubicBezTo>
                  <a:pt x="2923927" y="191065"/>
                  <a:pt x="3025002" y="226921"/>
                  <a:pt x="3061931" y="228600"/>
                </a:cubicBezTo>
                <a:cubicBezTo>
                  <a:pt x="3121287" y="231298"/>
                  <a:pt x="3180422" y="219494"/>
                  <a:pt x="3239731" y="215900"/>
                </a:cubicBezTo>
                <a:cubicBezTo>
                  <a:pt x="3462558" y="202395"/>
                  <a:pt x="3458090" y="207228"/>
                  <a:pt x="3658831" y="190500"/>
                </a:cubicBezTo>
                <a:cubicBezTo>
                  <a:pt x="3701229" y="186967"/>
                  <a:pt x="3743660" y="183423"/>
                  <a:pt x="3785831" y="177800"/>
                </a:cubicBezTo>
                <a:cubicBezTo>
                  <a:pt x="3896221" y="163081"/>
                  <a:pt x="3803257" y="167917"/>
                  <a:pt x="3925531" y="139700"/>
                </a:cubicBezTo>
                <a:cubicBezTo>
                  <a:pt x="3954699" y="132969"/>
                  <a:pt x="3984798" y="131233"/>
                  <a:pt x="4014431" y="127000"/>
                </a:cubicBezTo>
                <a:lnTo>
                  <a:pt x="4763731" y="139700"/>
                </a:lnTo>
                <a:cubicBezTo>
                  <a:pt x="4781177" y="140254"/>
                  <a:pt x="4797211" y="150235"/>
                  <a:pt x="4814531" y="152400"/>
                </a:cubicBezTo>
                <a:cubicBezTo>
                  <a:pt x="4865113" y="158723"/>
                  <a:pt x="4916131" y="160867"/>
                  <a:pt x="4966931" y="165100"/>
                </a:cubicBezTo>
                <a:cubicBezTo>
                  <a:pt x="5057415" y="160073"/>
                  <a:pt x="5245728" y="151724"/>
                  <a:pt x="5347931" y="139700"/>
                </a:cubicBezTo>
                <a:cubicBezTo>
                  <a:pt x="5443940" y="128405"/>
                  <a:pt x="5378042" y="128331"/>
                  <a:pt x="5462231" y="114300"/>
                </a:cubicBezTo>
                <a:cubicBezTo>
                  <a:pt x="5533456" y="102429"/>
                  <a:pt x="5606750" y="99097"/>
                  <a:pt x="5678131" y="88900"/>
                </a:cubicBezTo>
                <a:cubicBezTo>
                  <a:pt x="5701202" y="85604"/>
                  <a:pt x="5767221" y="71063"/>
                  <a:pt x="5792431" y="63500"/>
                </a:cubicBezTo>
                <a:cubicBezTo>
                  <a:pt x="5818076" y="55807"/>
                  <a:pt x="5842153" y="42072"/>
                  <a:pt x="5868631" y="38100"/>
                </a:cubicBezTo>
                <a:cubicBezTo>
                  <a:pt x="5927391" y="29286"/>
                  <a:pt x="5987188" y="29957"/>
                  <a:pt x="6046431" y="25400"/>
                </a:cubicBezTo>
                <a:cubicBezTo>
                  <a:pt x="6211774" y="12681"/>
                  <a:pt x="6154973" y="20010"/>
                  <a:pt x="6275031" y="0"/>
                </a:cubicBezTo>
                <a:cubicBezTo>
                  <a:pt x="6533264" y="8467"/>
                  <a:pt x="6791818" y="10002"/>
                  <a:pt x="7049731" y="25400"/>
                </a:cubicBezTo>
                <a:cubicBezTo>
                  <a:pt x="7076457" y="26996"/>
                  <a:pt x="7100740" y="41731"/>
                  <a:pt x="7125931" y="50800"/>
                </a:cubicBezTo>
                <a:cubicBezTo>
                  <a:pt x="7206582" y="79835"/>
                  <a:pt x="7282895" y="124366"/>
                  <a:pt x="7367231" y="139700"/>
                </a:cubicBezTo>
                <a:cubicBezTo>
                  <a:pt x="7634937" y="188374"/>
                  <a:pt x="7391874" y="146849"/>
                  <a:pt x="7608531" y="177800"/>
                </a:cubicBezTo>
                <a:cubicBezTo>
                  <a:pt x="7634023" y="181442"/>
                  <a:pt x="7659138" y="187656"/>
                  <a:pt x="7684731" y="190500"/>
                </a:cubicBezTo>
                <a:cubicBezTo>
                  <a:pt x="7773487" y="200362"/>
                  <a:pt x="7862531" y="207433"/>
                  <a:pt x="7951431" y="215900"/>
                </a:cubicBezTo>
                <a:lnTo>
                  <a:pt x="8065731" y="254000"/>
                </a:lnTo>
                <a:cubicBezTo>
                  <a:pt x="8099839" y="266038"/>
                  <a:pt x="8133017" y="280662"/>
                  <a:pt x="8167331" y="292100"/>
                </a:cubicBezTo>
                <a:cubicBezTo>
                  <a:pt x="8234768" y="314579"/>
                  <a:pt x="8328760" y="336441"/>
                  <a:pt x="8395931" y="342900"/>
                </a:cubicBezTo>
                <a:cubicBezTo>
                  <a:pt x="8569163" y="359557"/>
                  <a:pt x="8916631" y="381000"/>
                  <a:pt x="8916631" y="381000"/>
                </a:cubicBezTo>
                <a:cubicBezTo>
                  <a:pt x="9183331" y="376767"/>
                  <a:pt x="9450408" y="383096"/>
                  <a:pt x="9716731" y="368300"/>
                </a:cubicBezTo>
                <a:cubicBezTo>
                  <a:pt x="9756830" y="366072"/>
                  <a:pt x="9791732" y="338474"/>
                  <a:pt x="9831031" y="330200"/>
                </a:cubicBezTo>
                <a:cubicBezTo>
                  <a:pt x="9872663" y="321435"/>
                  <a:pt x="9915767" y="322377"/>
                  <a:pt x="9958031" y="317500"/>
                </a:cubicBezTo>
                <a:lnTo>
                  <a:pt x="10161231" y="292100"/>
                </a:lnTo>
                <a:lnTo>
                  <a:pt x="10275531" y="279400"/>
                </a:lnTo>
                <a:lnTo>
                  <a:pt x="10897831" y="304800"/>
                </a:lnTo>
                <a:cubicBezTo>
                  <a:pt x="10952962" y="307468"/>
                  <a:pt x="11007735" y="317500"/>
                  <a:pt x="11062931" y="317500"/>
                </a:cubicBezTo>
                <a:cubicBezTo>
                  <a:pt x="11252592" y="317500"/>
                  <a:pt x="11826536" y="298979"/>
                  <a:pt x="12053531" y="292100"/>
                </a:cubicBezTo>
                <a:cubicBezTo>
                  <a:pt x="12146664" y="279400"/>
                  <a:pt x="12239544" y="264673"/>
                  <a:pt x="12332931" y="254000"/>
                </a:cubicBezTo>
                <a:cubicBezTo>
                  <a:pt x="12427119" y="243236"/>
                  <a:pt x="12530464" y="242785"/>
                  <a:pt x="12625031" y="228600"/>
                </a:cubicBezTo>
                <a:cubicBezTo>
                  <a:pt x="12667725" y="222196"/>
                  <a:pt x="12709698" y="211667"/>
                  <a:pt x="12752031" y="203200"/>
                </a:cubicBezTo>
                <a:cubicBezTo>
                  <a:pt x="12870564" y="211667"/>
                  <a:pt x="12988828" y="225837"/>
                  <a:pt x="13107631" y="228600"/>
                </a:cubicBezTo>
                <a:cubicBezTo>
                  <a:pt x="13171255" y="230080"/>
                  <a:pt x="13234490" y="215900"/>
                  <a:pt x="13298131" y="215900"/>
                </a:cubicBezTo>
                <a:cubicBezTo>
                  <a:pt x="13416740" y="215900"/>
                  <a:pt x="13535198" y="224367"/>
                  <a:pt x="13653731" y="228600"/>
                </a:cubicBezTo>
                <a:cubicBezTo>
                  <a:pt x="13729931" y="249767"/>
                  <a:pt x="13803447" y="286465"/>
                  <a:pt x="13882331" y="292100"/>
                </a:cubicBezTo>
                <a:lnTo>
                  <a:pt x="14060131" y="304800"/>
                </a:lnTo>
                <a:cubicBezTo>
                  <a:pt x="14094121" y="307890"/>
                  <a:pt x="14127900" y="312989"/>
                  <a:pt x="14161731" y="317500"/>
                </a:cubicBezTo>
                <a:cubicBezTo>
                  <a:pt x="14191403" y="321456"/>
                  <a:pt x="14220768" y="328140"/>
                  <a:pt x="14250631" y="330200"/>
                </a:cubicBezTo>
                <a:cubicBezTo>
                  <a:pt x="14343640" y="336614"/>
                  <a:pt x="14436898" y="338667"/>
                  <a:pt x="14530031" y="342900"/>
                </a:cubicBezTo>
                <a:cubicBezTo>
                  <a:pt x="14614698" y="364067"/>
                  <a:pt x="14700439" y="381322"/>
                  <a:pt x="14784031" y="406400"/>
                </a:cubicBezTo>
                <a:cubicBezTo>
                  <a:pt x="14826364" y="419100"/>
                  <a:pt x="14867389" y="437517"/>
                  <a:pt x="14911031" y="444500"/>
                </a:cubicBezTo>
                <a:cubicBezTo>
                  <a:pt x="14973873" y="454555"/>
                  <a:pt x="15038031" y="452967"/>
                  <a:pt x="15101531" y="457200"/>
                </a:cubicBezTo>
                <a:cubicBezTo>
                  <a:pt x="15635563" y="431770"/>
                  <a:pt x="15569010" y="431800"/>
                  <a:pt x="16396931" y="431800"/>
                </a:cubicBezTo>
                <a:cubicBezTo>
                  <a:pt x="16519771" y="431800"/>
                  <a:pt x="16642464" y="440267"/>
                  <a:pt x="16765231" y="444500"/>
                </a:cubicBezTo>
                <a:lnTo>
                  <a:pt x="17349431" y="431800"/>
                </a:lnTo>
                <a:cubicBezTo>
                  <a:pt x="17387740" y="430407"/>
                  <a:pt x="17425537" y="422374"/>
                  <a:pt x="17463731" y="419100"/>
                </a:cubicBezTo>
                <a:cubicBezTo>
                  <a:pt x="17936122" y="378609"/>
                  <a:pt x="17640687" y="416687"/>
                  <a:pt x="18047931" y="355600"/>
                </a:cubicBezTo>
                <a:cubicBezTo>
                  <a:pt x="18081798" y="334433"/>
                  <a:pt x="18112942" y="308108"/>
                  <a:pt x="18149531" y="292100"/>
                </a:cubicBezTo>
                <a:cubicBezTo>
                  <a:pt x="18181513" y="278108"/>
                  <a:pt x="18217565" y="276290"/>
                  <a:pt x="18251131" y="266700"/>
                </a:cubicBezTo>
                <a:cubicBezTo>
                  <a:pt x="18276875" y="259345"/>
                  <a:pt x="18301356" y="247794"/>
                  <a:pt x="18327331" y="241300"/>
                </a:cubicBezTo>
                <a:cubicBezTo>
                  <a:pt x="18410429" y="220525"/>
                  <a:pt x="18557594" y="219537"/>
                  <a:pt x="18619431" y="215900"/>
                </a:cubicBezTo>
                <a:lnTo>
                  <a:pt x="19013131" y="228600"/>
                </a:lnTo>
                <a:cubicBezTo>
                  <a:pt x="19128009" y="231747"/>
                  <a:pt x="19503860" y="229616"/>
                  <a:pt x="19698931" y="254000"/>
                </a:cubicBezTo>
                <a:cubicBezTo>
                  <a:pt x="19894885" y="278494"/>
                  <a:pt x="19958907" y="298076"/>
                  <a:pt x="20143431" y="317500"/>
                </a:cubicBezTo>
                <a:cubicBezTo>
                  <a:pt x="20240628" y="327731"/>
                  <a:pt x="20338282" y="333175"/>
                  <a:pt x="20435531" y="342900"/>
                </a:cubicBezTo>
                <a:cubicBezTo>
                  <a:pt x="20762606" y="375607"/>
                  <a:pt x="20092822" y="330211"/>
                  <a:pt x="20740331" y="368300"/>
                </a:cubicBezTo>
                <a:cubicBezTo>
                  <a:pt x="21595403" y="236750"/>
                  <a:pt x="20463288" y="429884"/>
                  <a:pt x="21489631" y="177800"/>
                </a:cubicBezTo>
                <a:cubicBezTo>
                  <a:pt x="21589066" y="153377"/>
                  <a:pt x="21693257" y="155438"/>
                  <a:pt x="21794431" y="139700"/>
                </a:cubicBezTo>
                <a:cubicBezTo>
                  <a:pt x="21883854" y="125790"/>
                  <a:pt x="21972146" y="105379"/>
                  <a:pt x="22061131" y="88900"/>
                </a:cubicBezTo>
                <a:cubicBezTo>
                  <a:pt x="22086451" y="84211"/>
                  <a:pt x="22111931" y="80433"/>
                  <a:pt x="22137331" y="76200"/>
                </a:cubicBezTo>
                <a:cubicBezTo>
                  <a:pt x="22197980" y="91362"/>
                  <a:pt x="22196308" y="89564"/>
                  <a:pt x="22264331" y="114300"/>
                </a:cubicBezTo>
                <a:cubicBezTo>
                  <a:pt x="22285756" y="122091"/>
                  <a:pt x="22306485" y="131695"/>
                  <a:pt x="22327831" y="139700"/>
                </a:cubicBezTo>
                <a:cubicBezTo>
                  <a:pt x="22383171" y="160452"/>
                  <a:pt x="22354977" y="143492"/>
                  <a:pt x="22416731" y="177800"/>
                </a:cubicBezTo>
                <a:cubicBezTo>
                  <a:pt x="22476401" y="210950"/>
                  <a:pt x="22529773" y="257814"/>
                  <a:pt x="22594531" y="279400"/>
                </a:cubicBezTo>
                <a:lnTo>
                  <a:pt x="22823131" y="355600"/>
                </a:lnTo>
                <a:cubicBezTo>
                  <a:pt x="22840064" y="368300"/>
                  <a:pt x="22860156" y="377629"/>
                  <a:pt x="22873931" y="393700"/>
                </a:cubicBezTo>
                <a:cubicBezTo>
                  <a:pt x="22902790" y="427369"/>
                  <a:pt x="22902680" y="467481"/>
                  <a:pt x="22912031" y="508000"/>
                </a:cubicBezTo>
                <a:cubicBezTo>
                  <a:pt x="22919881" y="542015"/>
                  <a:pt x="22928964" y="575733"/>
                  <a:pt x="22937431" y="609600"/>
                </a:cubicBezTo>
                <a:cubicBezTo>
                  <a:pt x="22941664" y="656167"/>
                  <a:pt x="22944967" y="702827"/>
                  <a:pt x="22950131" y="749300"/>
                </a:cubicBezTo>
                <a:cubicBezTo>
                  <a:pt x="22953437" y="779051"/>
                  <a:pt x="22964822" y="808332"/>
                  <a:pt x="22962831" y="838200"/>
                </a:cubicBezTo>
                <a:cubicBezTo>
                  <a:pt x="22955005" y="955596"/>
                  <a:pt x="22918378" y="955150"/>
                  <a:pt x="22848531" y="1054100"/>
                </a:cubicBezTo>
                <a:cubicBezTo>
                  <a:pt x="22825500" y="1086727"/>
                  <a:pt x="22802891" y="1119979"/>
                  <a:pt x="22785031" y="1155700"/>
                </a:cubicBezTo>
                <a:cubicBezTo>
                  <a:pt x="22768855" y="1188051"/>
                  <a:pt x="22767789" y="1227751"/>
                  <a:pt x="22746931" y="1257300"/>
                </a:cubicBezTo>
                <a:cubicBezTo>
                  <a:pt x="22715858" y="1301319"/>
                  <a:pt x="22670731" y="1333500"/>
                  <a:pt x="22632631" y="1371600"/>
                </a:cubicBezTo>
                <a:cubicBezTo>
                  <a:pt x="22554059" y="1450172"/>
                  <a:pt x="22556767" y="1469476"/>
                  <a:pt x="22454831" y="1498600"/>
                </a:cubicBezTo>
                <a:cubicBezTo>
                  <a:pt x="22426049" y="1506824"/>
                  <a:pt x="22395564" y="1507067"/>
                  <a:pt x="22365931" y="1511300"/>
                </a:cubicBezTo>
                <a:cubicBezTo>
                  <a:pt x="22323598" y="1532467"/>
                  <a:pt x="22283412" y="1558625"/>
                  <a:pt x="22238931" y="1574800"/>
                </a:cubicBezTo>
                <a:cubicBezTo>
                  <a:pt x="22189720" y="1592695"/>
                  <a:pt x="22138182" y="1604292"/>
                  <a:pt x="22086531" y="1612900"/>
                </a:cubicBezTo>
                <a:cubicBezTo>
                  <a:pt x="21966675" y="1632876"/>
                  <a:pt x="21804363" y="1642126"/>
                  <a:pt x="21680131" y="1651000"/>
                </a:cubicBezTo>
                <a:cubicBezTo>
                  <a:pt x="21484091" y="1735017"/>
                  <a:pt x="21629759" y="1683986"/>
                  <a:pt x="21248331" y="1714500"/>
                </a:cubicBezTo>
                <a:lnTo>
                  <a:pt x="20956231" y="1739900"/>
                </a:lnTo>
                <a:cubicBezTo>
                  <a:pt x="20655664" y="1735667"/>
                  <a:pt x="20354922" y="1738326"/>
                  <a:pt x="20054531" y="1727200"/>
                </a:cubicBezTo>
                <a:cubicBezTo>
                  <a:pt x="20011389" y="1725602"/>
                  <a:pt x="19970703" y="1701800"/>
                  <a:pt x="19927531" y="1701800"/>
                </a:cubicBezTo>
                <a:cubicBezTo>
                  <a:pt x="19753758" y="1701800"/>
                  <a:pt x="19580398" y="1718733"/>
                  <a:pt x="19406831" y="1727200"/>
                </a:cubicBezTo>
                <a:cubicBezTo>
                  <a:pt x="19300998" y="1748367"/>
                  <a:pt x="19196549" y="1778329"/>
                  <a:pt x="19089331" y="1790700"/>
                </a:cubicBezTo>
                <a:cubicBezTo>
                  <a:pt x="18975707" y="1803811"/>
                  <a:pt x="18860770" y="1800391"/>
                  <a:pt x="18746431" y="1803400"/>
                </a:cubicBezTo>
                <a:lnTo>
                  <a:pt x="18124131" y="1816100"/>
                </a:lnTo>
                <a:cubicBezTo>
                  <a:pt x="18039464" y="1820333"/>
                  <a:pt x="17954672" y="1835062"/>
                  <a:pt x="17870131" y="1828800"/>
                </a:cubicBezTo>
                <a:cubicBezTo>
                  <a:pt x="17814832" y="1824704"/>
                  <a:pt x="17664049" y="1712569"/>
                  <a:pt x="17641531" y="1701800"/>
                </a:cubicBezTo>
                <a:cubicBezTo>
                  <a:pt x="17635461" y="1698897"/>
                  <a:pt x="17487985" y="1646576"/>
                  <a:pt x="17438331" y="1638300"/>
                </a:cubicBezTo>
                <a:cubicBezTo>
                  <a:pt x="17404665" y="1632689"/>
                  <a:pt x="17370598" y="1629833"/>
                  <a:pt x="17336731" y="1625600"/>
                </a:cubicBezTo>
                <a:cubicBezTo>
                  <a:pt x="17129298" y="1651000"/>
                  <a:pt x="16919723" y="1662697"/>
                  <a:pt x="16714431" y="1701800"/>
                </a:cubicBezTo>
                <a:cubicBezTo>
                  <a:pt x="16651090" y="1713865"/>
                  <a:pt x="16599424" y="1763348"/>
                  <a:pt x="16536631" y="1778000"/>
                </a:cubicBezTo>
                <a:cubicBezTo>
                  <a:pt x="16470541" y="1793421"/>
                  <a:pt x="16401192" y="1786935"/>
                  <a:pt x="16333431" y="1790700"/>
                </a:cubicBezTo>
                <a:lnTo>
                  <a:pt x="16079431" y="1803400"/>
                </a:lnTo>
                <a:cubicBezTo>
                  <a:pt x="15893164" y="1833033"/>
                  <a:pt x="15707978" y="1870515"/>
                  <a:pt x="15520631" y="1892300"/>
                </a:cubicBezTo>
                <a:cubicBezTo>
                  <a:pt x="14918165" y="1962354"/>
                  <a:pt x="13962606" y="1939083"/>
                  <a:pt x="13488631" y="1943100"/>
                </a:cubicBezTo>
                <a:lnTo>
                  <a:pt x="13056831" y="1981200"/>
                </a:lnTo>
                <a:cubicBezTo>
                  <a:pt x="12929755" y="1993113"/>
                  <a:pt x="12803454" y="2020936"/>
                  <a:pt x="12675831" y="2019300"/>
                </a:cubicBezTo>
                <a:cubicBezTo>
                  <a:pt x="12142055" y="2012457"/>
                  <a:pt x="11609031" y="1976967"/>
                  <a:pt x="11075631" y="1955800"/>
                </a:cubicBezTo>
                <a:cubicBezTo>
                  <a:pt x="10910531" y="1934633"/>
                  <a:pt x="10744873" y="1917438"/>
                  <a:pt x="10580331" y="1892300"/>
                </a:cubicBezTo>
                <a:cubicBezTo>
                  <a:pt x="10439969" y="1870856"/>
                  <a:pt x="10302925" y="1825274"/>
                  <a:pt x="10161231" y="1816100"/>
                </a:cubicBezTo>
                <a:cubicBezTo>
                  <a:pt x="9713256" y="1787094"/>
                  <a:pt x="9263764" y="1790700"/>
                  <a:pt x="8815031" y="1778000"/>
                </a:cubicBezTo>
                <a:cubicBezTo>
                  <a:pt x="7427946" y="1671301"/>
                  <a:pt x="9108555" y="1813557"/>
                  <a:pt x="7913331" y="1676400"/>
                </a:cubicBezTo>
                <a:cubicBezTo>
                  <a:pt x="7644242" y="1645521"/>
                  <a:pt x="7020565" y="1634492"/>
                  <a:pt x="6833831" y="1625600"/>
                </a:cubicBezTo>
                <a:cubicBezTo>
                  <a:pt x="6715130" y="1619948"/>
                  <a:pt x="6596825" y="1607770"/>
                  <a:pt x="6478231" y="1600200"/>
                </a:cubicBezTo>
                <a:cubicBezTo>
                  <a:pt x="6397850" y="1595069"/>
                  <a:pt x="6317364" y="1591733"/>
                  <a:pt x="6236931" y="1587500"/>
                </a:cubicBezTo>
                <a:cubicBezTo>
                  <a:pt x="5800898" y="1600200"/>
                  <a:pt x="5361942" y="1573627"/>
                  <a:pt x="4928831" y="1625600"/>
                </a:cubicBezTo>
                <a:cubicBezTo>
                  <a:pt x="4514567" y="1675312"/>
                  <a:pt x="4717823" y="1659070"/>
                  <a:pt x="4319231" y="1676400"/>
                </a:cubicBezTo>
                <a:cubicBezTo>
                  <a:pt x="4201505" y="1692097"/>
                  <a:pt x="4044309" y="1717585"/>
                  <a:pt x="3925531" y="1714500"/>
                </a:cubicBezTo>
                <a:cubicBezTo>
                  <a:pt x="3667073" y="1707787"/>
                  <a:pt x="3409110" y="1688140"/>
                  <a:pt x="3150831" y="1676400"/>
                </a:cubicBezTo>
                <a:lnTo>
                  <a:pt x="2807931" y="1663700"/>
                </a:lnTo>
                <a:cubicBezTo>
                  <a:pt x="2616345" y="1653056"/>
                  <a:pt x="2325798" y="1629260"/>
                  <a:pt x="2134831" y="1600200"/>
                </a:cubicBezTo>
                <a:cubicBezTo>
                  <a:pt x="2049470" y="1587210"/>
                  <a:pt x="1965782" y="1564846"/>
                  <a:pt x="1880831" y="1549400"/>
                </a:cubicBezTo>
                <a:cubicBezTo>
                  <a:pt x="1278341" y="1439856"/>
                  <a:pt x="1479551" y="1459995"/>
                  <a:pt x="1106131" y="1435100"/>
                </a:cubicBezTo>
                <a:cubicBezTo>
                  <a:pt x="995609" y="1409595"/>
                  <a:pt x="741465" y="1353233"/>
                  <a:pt x="661631" y="1320800"/>
                </a:cubicBezTo>
                <a:cubicBezTo>
                  <a:pt x="613756" y="1301351"/>
                  <a:pt x="579617" y="1257327"/>
                  <a:pt x="534631" y="1231900"/>
                </a:cubicBezTo>
                <a:cubicBezTo>
                  <a:pt x="481864" y="1202075"/>
                  <a:pt x="423168" y="1183930"/>
                  <a:pt x="369531" y="1155700"/>
                </a:cubicBezTo>
                <a:cubicBezTo>
                  <a:pt x="342517" y="1141482"/>
                  <a:pt x="319938" y="1119866"/>
                  <a:pt x="293331" y="1104900"/>
                </a:cubicBezTo>
                <a:cubicBezTo>
                  <a:pt x="252079" y="1081696"/>
                  <a:pt x="199798" y="1074867"/>
                  <a:pt x="166331" y="1041400"/>
                </a:cubicBezTo>
                <a:cubicBezTo>
                  <a:pt x="98297" y="973366"/>
                  <a:pt x="142599" y="1014076"/>
                  <a:pt x="26631" y="927100"/>
                </a:cubicBezTo>
                <a:cubicBezTo>
                  <a:pt x="-12061" y="772330"/>
                  <a:pt x="-5545" y="818330"/>
                  <a:pt x="26631" y="520700"/>
                </a:cubicBezTo>
                <a:cubicBezTo>
                  <a:pt x="30948" y="480772"/>
                  <a:pt x="36333" y="434798"/>
                  <a:pt x="64731" y="406400"/>
                </a:cubicBezTo>
                <a:lnTo>
                  <a:pt x="140931" y="317500"/>
                </a:lnTo>
                <a:close/>
              </a:path>
            </a:pathLst>
          </a:custGeom>
          <a:solidFill>
            <a:srgbClr val="5D41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5439B15F-C065-4E4F-BA49-5AF699B03047}"/>
              </a:ext>
            </a:extLst>
          </p:cNvPr>
          <p:cNvSpPr/>
          <p:nvPr/>
        </p:nvSpPr>
        <p:spPr>
          <a:xfrm>
            <a:off x="-130629" y="-116114"/>
            <a:ext cx="22192343" cy="196956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833933" rtl="0" eaLnBrk="1" latinLnBrk="0" hangingPunct="1">
              <a:defRPr sz="3283" kern="1200">
                <a:solidFill>
                  <a:schemeClr val="tx1"/>
                </a:solidFill>
                <a:latin typeface="+mn-lt"/>
                <a:ea typeface="+mn-ea"/>
                <a:cs typeface="+mn-cs"/>
              </a:defRPr>
            </a:lvl1pPr>
            <a:lvl2pPr marL="833933" algn="l" defTabSz="833933" rtl="0" eaLnBrk="1" latinLnBrk="0" hangingPunct="1">
              <a:defRPr sz="3283" kern="1200">
                <a:solidFill>
                  <a:schemeClr val="tx1"/>
                </a:solidFill>
                <a:latin typeface="+mn-lt"/>
                <a:ea typeface="+mn-ea"/>
                <a:cs typeface="+mn-cs"/>
              </a:defRPr>
            </a:lvl2pPr>
            <a:lvl3pPr marL="1667866" algn="l" defTabSz="833933" rtl="0" eaLnBrk="1" latinLnBrk="0" hangingPunct="1">
              <a:defRPr sz="3283" kern="1200">
                <a:solidFill>
                  <a:schemeClr val="tx1"/>
                </a:solidFill>
                <a:latin typeface="+mn-lt"/>
                <a:ea typeface="+mn-ea"/>
                <a:cs typeface="+mn-cs"/>
              </a:defRPr>
            </a:lvl3pPr>
            <a:lvl4pPr marL="2501798" algn="l" defTabSz="833933" rtl="0" eaLnBrk="1" latinLnBrk="0" hangingPunct="1">
              <a:defRPr sz="3283" kern="1200">
                <a:solidFill>
                  <a:schemeClr val="tx1"/>
                </a:solidFill>
                <a:latin typeface="+mn-lt"/>
                <a:ea typeface="+mn-ea"/>
                <a:cs typeface="+mn-cs"/>
              </a:defRPr>
            </a:lvl4pPr>
            <a:lvl5pPr marL="3335731" algn="l" defTabSz="833933" rtl="0" eaLnBrk="1" latinLnBrk="0" hangingPunct="1">
              <a:defRPr sz="3283" kern="1200">
                <a:solidFill>
                  <a:schemeClr val="tx1"/>
                </a:solidFill>
                <a:latin typeface="+mn-lt"/>
                <a:ea typeface="+mn-ea"/>
                <a:cs typeface="+mn-cs"/>
              </a:defRPr>
            </a:lvl5pPr>
            <a:lvl6pPr marL="4169664" algn="l" defTabSz="833933" rtl="0" eaLnBrk="1" latinLnBrk="0" hangingPunct="1">
              <a:defRPr sz="3283" kern="1200">
                <a:solidFill>
                  <a:schemeClr val="tx1"/>
                </a:solidFill>
                <a:latin typeface="+mn-lt"/>
                <a:ea typeface="+mn-ea"/>
                <a:cs typeface="+mn-cs"/>
              </a:defRPr>
            </a:lvl6pPr>
            <a:lvl7pPr marL="5003597" algn="l" defTabSz="833933" rtl="0" eaLnBrk="1" latinLnBrk="0" hangingPunct="1">
              <a:defRPr sz="3283" kern="1200">
                <a:solidFill>
                  <a:schemeClr val="tx1"/>
                </a:solidFill>
                <a:latin typeface="+mn-lt"/>
                <a:ea typeface="+mn-ea"/>
                <a:cs typeface="+mn-cs"/>
              </a:defRPr>
            </a:lvl7pPr>
            <a:lvl8pPr marL="5837530" algn="l" defTabSz="833933" rtl="0" eaLnBrk="1" latinLnBrk="0" hangingPunct="1">
              <a:defRPr sz="3283" kern="1200">
                <a:solidFill>
                  <a:schemeClr val="tx1"/>
                </a:solidFill>
                <a:latin typeface="+mn-lt"/>
                <a:ea typeface="+mn-ea"/>
                <a:cs typeface="+mn-cs"/>
              </a:defRPr>
            </a:lvl8pPr>
            <a:lvl9pPr marL="6671462" algn="l" defTabSz="833933" rtl="0" eaLnBrk="1" latinLnBrk="0" hangingPunct="1">
              <a:defRPr sz="3283" kern="1200">
                <a:solidFill>
                  <a:schemeClr val="tx1"/>
                </a:solidFill>
                <a:latin typeface="+mn-lt"/>
                <a:ea typeface="+mn-ea"/>
                <a:cs typeface="+mn-cs"/>
              </a:defRPr>
            </a:lvl9pPr>
          </a:lstStyle>
          <a:p>
            <a:pPr algn="ctr"/>
            <a:endParaRPr lang="en-US" sz="5909" dirty="0">
              <a:latin typeface="Bookman Old Style" panose="02050604050505020204" pitchFamily="18" charset="0"/>
              <a:cs typeface="Times New Roman" panose="02020603050405020304" pitchFamily="18" charset="0"/>
            </a:endParaRPr>
          </a:p>
        </p:txBody>
      </p:sp>
      <p:pic>
        <p:nvPicPr>
          <p:cNvPr id="46" name="Graphic 45">
            <a:extLst>
              <a:ext uri="{FF2B5EF4-FFF2-40B4-BE49-F238E27FC236}">
                <a16:creationId xmlns:a16="http://schemas.microsoft.com/office/drawing/2014/main" id="{E16DC88A-FD14-420C-B769-201897EB21A0}"/>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11652347" y="11524147"/>
            <a:ext cx="565213" cy="952222"/>
          </a:xfrm>
          <a:prstGeom prst="rect">
            <a:avLst/>
          </a:prstGeom>
        </p:spPr>
      </p:pic>
      <p:pic>
        <p:nvPicPr>
          <p:cNvPr id="49" name="Graphic 48">
            <a:extLst>
              <a:ext uri="{FF2B5EF4-FFF2-40B4-BE49-F238E27FC236}">
                <a16:creationId xmlns:a16="http://schemas.microsoft.com/office/drawing/2014/main" id="{426B4F38-4F60-4AFC-94F1-CA95FA7422C4}"/>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11973584" y="11736805"/>
            <a:ext cx="487712" cy="821656"/>
          </a:xfrm>
          <a:prstGeom prst="rect">
            <a:avLst/>
          </a:prstGeom>
        </p:spPr>
      </p:pic>
      <p:pic>
        <p:nvPicPr>
          <p:cNvPr id="51" name="Graphic 50">
            <a:extLst>
              <a:ext uri="{FF2B5EF4-FFF2-40B4-BE49-F238E27FC236}">
                <a16:creationId xmlns:a16="http://schemas.microsoft.com/office/drawing/2014/main" id="{01D73899-5404-4B8D-B033-8AA28652C006}"/>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911640" y="11751683"/>
            <a:ext cx="386952" cy="651903"/>
          </a:xfrm>
          <a:prstGeom prst="rect">
            <a:avLst/>
          </a:prstGeom>
        </p:spPr>
      </p:pic>
      <p:pic>
        <p:nvPicPr>
          <p:cNvPr id="55" name="Graphic 54">
            <a:extLst>
              <a:ext uri="{FF2B5EF4-FFF2-40B4-BE49-F238E27FC236}">
                <a16:creationId xmlns:a16="http://schemas.microsoft.com/office/drawing/2014/main" id="{59D47199-FA3A-4BA0-A085-5DDF6D41681E}"/>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6781129" y="11694002"/>
            <a:ext cx="549524" cy="925792"/>
          </a:xfrm>
          <a:prstGeom prst="rect">
            <a:avLst/>
          </a:prstGeom>
        </p:spPr>
      </p:pic>
      <p:pic>
        <p:nvPicPr>
          <p:cNvPr id="56" name="Graphic 55">
            <a:extLst>
              <a:ext uri="{FF2B5EF4-FFF2-40B4-BE49-F238E27FC236}">
                <a16:creationId xmlns:a16="http://schemas.microsoft.com/office/drawing/2014/main" id="{91974ABA-5B92-4078-BE8C-1FE48E37B21A}"/>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7144772" y="11563490"/>
            <a:ext cx="549524" cy="925792"/>
          </a:xfrm>
          <a:prstGeom prst="rect">
            <a:avLst/>
          </a:prstGeom>
        </p:spPr>
      </p:pic>
      <p:pic>
        <p:nvPicPr>
          <p:cNvPr id="57" name="Graphic 56">
            <a:extLst>
              <a:ext uri="{FF2B5EF4-FFF2-40B4-BE49-F238E27FC236}">
                <a16:creationId xmlns:a16="http://schemas.microsoft.com/office/drawing/2014/main" id="{C782EDCD-3CE0-41CB-8556-B3BF8300EE12}"/>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6891061" y="11549421"/>
            <a:ext cx="549524" cy="925792"/>
          </a:xfrm>
          <a:prstGeom prst="rect">
            <a:avLst/>
          </a:prstGeom>
        </p:spPr>
      </p:pic>
      <p:pic>
        <p:nvPicPr>
          <p:cNvPr id="58" name="Graphic 57">
            <a:extLst>
              <a:ext uri="{FF2B5EF4-FFF2-40B4-BE49-F238E27FC236}">
                <a16:creationId xmlns:a16="http://schemas.microsoft.com/office/drawing/2014/main" id="{744EDA10-05BB-4487-A668-CC182191C079}"/>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19274605" y="11630392"/>
            <a:ext cx="549524" cy="925792"/>
          </a:xfrm>
          <a:prstGeom prst="rect">
            <a:avLst/>
          </a:prstGeom>
        </p:spPr>
      </p:pic>
      <p:pic>
        <p:nvPicPr>
          <p:cNvPr id="60" name="Graphic 59">
            <a:extLst>
              <a:ext uri="{FF2B5EF4-FFF2-40B4-BE49-F238E27FC236}">
                <a16:creationId xmlns:a16="http://schemas.microsoft.com/office/drawing/2014/main" id="{3F7B9038-8E2D-45E8-8703-7E8286BAC074}"/>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18857167" y="11676845"/>
            <a:ext cx="549524" cy="925792"/>
          </a:xfrm>
          <a:prstGeom prst="rect">
            <a:avLst/>
          </a:prstGeom>
        </p:spPr>
      </p:pic>
      <p:sp>
        <p:nvSpPr>
          <p:cNvPr id="71" name="Content Placeholder 2">
            <a:extLst>
              <a:ext uri="{FF2B5EF4-FFF2-40B4-BE49-F238E27FC236}">
                <a16:creationId xmlns:a16="http://schemas.microsoft.com/office/drawing/2014/main" id="{359F56F4-5980-36FB-8660-B64A433A8F42}"/>
              </a:ext>
            </a:extLst>
          </p:cNvPr>
          <p:cNvSpPr>
            <a:spLocks noGrp="1"/>
          </p:cNvSpPr>
          <p:nvPr>
            <p:ph idx="1"/>
          </p:nvPr>
        </p:nvSpPr>
        <p:spPr>
          <a:xfrm>
            <a:off x="0" y="688625"/>
            <a:ext cx="21945599" cy="741680"/>
          </a:xfrm>
        </p:spPr>
        <p:txBody>
          <a:bodyPr>
            <a:normAutofit/>
          </a:bodyPr>
          <a:lstStyle/>
          <a:p>
            <a:pPr algn="ctr"/>
            <a:r>
              <a:rPr lang="en-US" b="1" dirty="0">
                <a:latin typeface="Bookman Old Style" panose="02050604050505020204" pitchFamily="18" charset="0"/>
                <a:cs typeface="Times New Roman" panose="02020603050405020304" pitchFamily="18" charset="0"/>
              </a:rPr>
              <a:t>Marine mammals and seabirds have limited impacts on fisheries catches in the North Sea</a:t>
            </a:r>
          </a:p>
        </p:txBody>
      </p:sp>
      <p:sp>
        <p:nvSpPr>
          <p:cNvPr id="75" name="Title 1">
            <a:extLst>
              <a:ext uri="{FF2B5EF4-FFF2-40B4-BE49-F238E27FC236}">
                <a16:creationId xmlns:a16="http://schemas.microsoft.com/office/drawing/2014/main" id="{5E01A7F9-E051-261F-A201-1F96614D8CA4}"/>
              </a:ext>
            </a:extLst>
          </p:cNvPr>
          <p:cNvSpPr>
            <a:spLocks noGrp="1"/>
          </p:cNvSpPr>
          <p:nvPr>
            <p:ph type="title"/>
          </p:nvPr>
        </p:nvSpPr>
        <p:spPr>
          <a:xfrm>
            <a:off x="0" y="-139700"/>
            <a:ext cx="21945600" cy="1080135"/>
          </a:xfrm>
        </p:spPr>
        <p:txBody>
          <a:bodyPr>
            <a:normAutofit/>
          </a:bodyPr>
          <a:lstStyle/>
          <a:p>
            <a:pPr algn="ctr"/>
            <a:r>
              <a:rPr lang="en-US" sz="4800" dirty="0">
                <a:solidFill>
                  <a:schemeClr val="tx1"/>
                </a:solidFill>
                <a:latin typeface="Bookman Old Style" panose="02050604050505020204" pitchFamily="18" charset="0"/>
                <a:cs typeface="Times New Roman" panose="02020603050405020304" pitchFamily="18" charset="0"/>
              </a:rPr>
              <a:t>Debunking Misconceptions: </a:t>
            </a:r>
          </a:p>
        </p:txBody>
      </p:sp>
      <p:sp>
        <p:nvSpPr>
          <p:cNvPr id="76" name="TextBox 75">
            <a:extLst>
              <a:ext uri="{FF2B5EF4-FFF2-40B4-BE49-F238E27FC236}">
                <a16:creationId xmlns:a16="http://schemas.microsoft.com/office/drawing/2014/main" id="{416B4F7F-932E-E613-C13A-511FBDE9C5F9}"/>
              </a:ext>
            </a:extLst>
          </p:cNvPr>
          <p:cNvSpPr txBox="1"/>
          <p:nvPr/>
        </p:nvSpPr>
        <p:spPr>
          <a:xfrm>
            <a:off x="0" y="1002315"/>
            <a:ext cx="21945600" cy="400110"/>
          </a:xfrm>
          <a:prstGeom prst="rect">
            <a:avLst/>
          </a:prstGeom>
          <a:noFill/>
        </p:spPr>
        <p:txBody>
          <a:bodyPr wrap="square" rtlCol="0">
            <a:spAutoFit/>
          </a:bodyPr>
          <a:lstStyle/>
          <a:p>
            <a:pPr algn="ctr"/>
            <a:r>
              <a:rPr lang="en-US" sz="2000" dirty="0">
                <a:latin typeface="Bookman Old Style" panose="02050604050505020204" pitchFamily="18" charset="0"/>
                <a:cs typeface="Times New Roman" panose="02020603050405020304" pitchFamily="18" charset="0"/>
              </a:rPr>
              <a:t>Matthew S. Woodstock</a:t>
            </a:r>
            <a:r>
              <a:rPr lang="en-US" sz="2000" baseline="30000" dirty="0">
                <a:latin typeface="Bookman Old Style" panose="02050604050505020204" pitchFamily="18" charset="0"/>
                <a:cs typeface="Times New Roman" panose="02020603050405020304" pitchFamily="18" charset="0"/>
              </a:rPr>
              <a:t>1</a:t>
            </a:r>
            <a:r>
              <a:rPr lang="en-US" sz="2000" dirty="0">
                <a:latin typeface="Bookman Old Style" panose="02050604050505020204" pitchFamily="18" charset="0"/>
                <a:cs typeface="Times New Roman" panose="02020603050405020304" pitchFamily="18" charset="0"/>
              </a:rPr>
              <a:t>, Jeremy J. Kiszka</a:t>
            </a:r>
            <a:r>
              <a:rPr lang="en-US" sz="2000" baseline="30000" dirty="0">
                <a:latin typeface="Bookman Old Style" panose="02050604050505020204" pitchFamily="18" charset="0"/>
                <a:cs typeface="Times New Roman" panose="02020603050405020304" pitchFamily="18" charset="0"/>
              </a:rPr>
              <a:t>1</a:t>
            </a:r>
            <a:r>
              <a:rPr lang="en-US" sz="2000" dirty="0">
                <a:latin typeface="Bookman Old Style" panose="02050604050505020204" pitchFamily="18" charset="0"/>
                <a:cs typeface="Times New Roman" panose="02020603050405020304" pitchFamily="18" charset="0"/>
              </a:rPr>
              <a:t>, Peter G. H. Evans</a:t>
            </a:r>
            <a:r>
              <a:rPr lang="en-US" sz="2000" baseline="30000" dirty="0">
                <a:latin typeface="Bookman Old Style" panose="02050604050505020204" pitchFamily="18" charset="0"/>
                <a:cs typeface="Times New Roman" panose="02020603050405020304" pitchFamily="18" charset="0"/>
              </a:rPr>
              <a:t>2,3</a:t>
            </a:r>
            <a:r>
              <a:rPr lang="en-US" sz="2000" dirty="0">
                <a:latin typeface="Bookman Old Style" panose="02050604050505020204" pitchFamily="18" charset="0"/>
                <a:cs typeface="Times New Roman" panose="02020603050405020304" pitchFamily="18" charset="0"/>
              </a:rPr>
              <a:t>, James J. Waggitt</a:t>
            </a:r>
            <a:r>
              <a:rPr lang="en-US" sz="2000" baseline="30000" dirty="0">
                <a:latin typeface="Bookman Old Style" panose="02050604050505020204" pitchFamily="18" charset="0"/>
                <a:cs typeface="Times New Roman" panose="02020603050405020304" pitchFamily="18" charset="0"/>
              </a:rPr>
              <a:t>3</a:t>
            </a:r>
            <a:r>
              <a:rPr lang="en-US" sz="2000" dirty="0">
                <a:latin typeface="Bookman Old Style" panose="02050604050505020204" pitchFamily="18" charset="0"/>
                <a:cs typeface="Times New Roman" panose="02020603050405020304" pitchFamily="18" charset="0"/>
              </a:rPr>
              <a:t>, </a:t>
            </a:r>
            <a:r>
              <a:rPr lang="en-US" sz="2000" dirty="0" err="1">
                <a:latin typeface="Bookman Old Style" panose="02050604050505020204" pitchFamily="18" charset="0"/>
                <a:cs typeface="Times New Roman" panose="02020603050405020304" pitchFamily="18" charset="0"/>
              </a:rPr>
              <a:t>Yuying</a:t>
            </a:r>
            <a:r>
              <a:rPr lang="en-US" sz="2000" dirty="0">
                <a:latin typeface="Bookman Old Style" panose="02050604050505020204" pitchFamily="18" charset="0"/>
                <a:cs typeface="Times New Roman" panose="02020603050405020304" pitchFamily="18" charset="0"/>
              </a:rPr>
              <a:t> Zhang</a:t>
            </a:r>
            <a:r>
              <a:rPr lang="en-US" sz="2000" baseline="30000" dirty="0">
                <a:latin typeface="Bookman Old Style" panose="02050604050505020204" pitchFamily="18" charset="0"/>
                <a:cs typeface="Times New Roman" panose="02020603050405020304" pitchFamily="18" charset="0"/>
              </a:rPr>
              <a:t>1</a:t>
            </a:r>
            <a:endParaRPr lang="en-US" sz="2000" dirty="0">
              <a:latin typeface="Bookman Old Style" panose="02050604050505020204" pitchFamily="18" charset="0"/>
              <a:cs typeface="Times New Roman" panose="02020603050405020304" pitchFamily="18" charset="0"/>
            </a:endParaRPr>
          </a:p>
        </p:txBody>
      </p:sp>
      <p:sp>
        <p:nvSpPr>
          <p:cNvPr id="77" name="TextBox 76">
            <a:extLst>
              <a:ext uri="{FF2B5EF4-FFF2-40B4-BE49-F238E27FC236}">
                <a16:creationId xmlns:a16="http://schemas.microsoft.com/office/drawing/2014/main" id="{7262581E-6348-8395-E4DE-5B8B8E0A34D1}"/>
              </a:ext>
            </a:extLst>
          </p:cNvPr>
          <p:cNvSpPr txBox="1"/>
          <p:nvPr/>
        </p:nvSpPr>
        <p:spPr>
          <a:xfrm>
            <a:off x="0" y="1369282"/>
            <a:ext cx="21905432" cy="369332"/>
          </a:xfrm>
          <a:prstGeom prst="rect">
            <a:avLst/>
          </a:prstGeom>
          <a:noFill/>
        </p:spPr>
        <p:txBody>
          <a:bodyPr wrap="square" rtlCol="0">
            <a:spAutoFit/>
          </a:bodyPr>
          <a:lstStyle/>
          <a:p>
            <a:pPr marL="0" marR="0" algn="ctr">
              <a:spcBef>
                <a:spcPts val="0"/>
              </a:spcBef>
            </a:pPr>
            <a:r>
              <a:rPr lang="en-US" baseline="30000" dirty="0">
                <a:effectLst/>
                <a:latin typeface="Bookman Old Style" panose="02050604050505020204" pitchFamily="18" charset="0"/>
                <a:ea typeface="SimSun" panose="02010600030101010101" pitchFamily="2" charset="-122"/>
                <a:cs typeface="Times New Roman" panose="02020603050405020304" pitchFamily="18" charset="0"/>
              </a:rPr>
              <a:t>1</a:t>
            </a:r>
            <a:r>
              <a:rPr lang="en-US" dirty="0">
                <a:effectLst/>
                <a:latin typeface="Bookman Old Style" panose="02050604050505020204" pitchFamily="18" charset="0"/>
                <a:ea typeface="SimSun" panose="02010600030101010101" pitchFamily="2" charset="-122"/>
                <a:cs typeface="Times New Roman" panose="02020603050405020304" pitchFamily="18" charset="0"/>
              </a:rPr>
              <a:t>Florida International University, North Miami, FL, USA; </a:t>
            </a:r>
            <a:r>
              <a:rPr lang="en-US" baseline="30000" dirty="0">
                <a:effectLst/>
                <a:latin typeface="Bookman Old Style" panose="02050604050505020204" pitchFamily="18" charset="0"/>
                <a:ea typeface="SimSun" panose="02010600030101010101" pitchFamily="2" charset="-122"/>
                <a:cs typeface="Times New Roman" panose="02020603050405020304" pitchFamily="18" charset="0"/>
              </a:rPr>
              <a:t>2</a:t>
            </a:r>
            <a:r>
              <a:rPr lang="en-US" dirty="0">
                <a:effectLst/>
                <a:latin typeface="Bookman Old Style" panose="02050604050505020204" pitchFamily="18" charset="0"/>
                <a:ea typeface="SimSun" panose="02010600030101010101" pitchFamily="2" charset="-122"/>
                <a:cs typeface="Times New Roman" panose="02020603050405020304" pitchFamily="18" charset="0"/>
              </a:rPr>
              <a:t>Sea Watch Foundation, Isle of Anglesey, UK; </a:t>
            </a:r>
            <a:r>
              <a:rPr lang="en-US" baseline="30000" dirty="0">
                <a:effectLst/>
                <a:latin typeface="Bookman Old Style" panose="02050604050505020204" pitchFamily="18" charset="0"/>
                <a:ea typeface="SimSun" panose="02010600030101010101" pitchFamily="2" charset="-122"/>
                <a:cs typeface="Times New Roman" panose="02020603050405020304" pitchFamily="18" charset="0"/>
              </a:rPr>
              <a:t>3</a:t>
            </a:r>
            <a:r>
              <a:rPr lang="en-US" dirty="0">
                <a:effectLst/>
                <a:latin typeface="Bookman Old Style" panose="02050604050505020204" pitchFamily="18" charset="0"/>
                <a:ea typeface="SimSun" panose="02010600030101010101" pitchFamily="2" charset="-122"/>
                <a:cs typeface="Times New Roman" panose="02020603050405020304" pitchFamily="18" charset="0"/>
              </a:rPr>
              <a:t>Bangor University, Isle of Anglesey, UK</a:t>
            </a:r>
          </a:p>
        </p:txBody>
      </p:sp>
      <p:sp>
        <p:nvSpPr>
          <p:cNvPr id="2" name="TextBox 1">
            <a:extLst>
              <a:ext uri="{FF2B5EF4-FFF2-40B4-BE49-F238E27FC236}">
                <a16:creationId xmlns:a16="http://schemas.microsoft.com/office/drawing/2014/main" id="{EA7B9D76-435F-545F-7355-11B979987D5C}"/>
              </a:ext>
            </a:extLst>
          </p:cNvPr>
          <p:cNvSpPr txBox="1"/>
          <p:nvPr/>
        </p:nvSpPr>
        <p:spPr>
          <a:xfrm>
            <a:off x="0" y="0"/>
            <a:ext cx="3599543" cy="369332"/>
          </a:xfrm>
          <a:prstGeom prst="rect">
            <a:avLst/>
          </a:prstGeom>
          <a:noFill/>
        </p:spPr>
        <p:txBody>
          <a:bodyPr wrap="square" rtlCol="0">
            <a:spAutoFit/>
          </a:bodyPr>
          <a:lstStyle/>
          <a:p>
            <a:r>
              <a:rPr lang="en-US" dirty="0">
                <a:latin typeface="Bookman Old Style" panose="02050604050505020204" pitchFamily="18" charset="0"/>
              </a:rPr>
              <a:t>Abstract #: SMM2022277</a:t>
            </a:r>
          </a:p>
        </p:txBody>
      </p:sp>
      <p:pic>
        <p:nvPicPr>
          <p:cNvPr id="11" name="Picture 10" descr="A picture containing text&#10;&#10;Description automatically generated">
            <a:extLst>
              <a:ext uri="{FF2B5EF4-FFF2-40B4-BE49-F238E27FC236}">
                <a16:creationId xmlns:a16="http://schemas.microsoft.com/office/drawing/2014/main" id="{3F2430B9-CDC8-0186-0A34-0FBCF0B6AC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21904" y="11180395"/>
            <a:ext cx="2857500" cy="1647825"/>
          </a:xfrm>
          <a:prstGeom prst="rect">
            <a:avLst/>
          </a:prstGeom>
        </p:spPr>
      </p:pic>
      <p:pic>
        <p:nvPicPr>
          <p:cNvPr id="14" name="Picture 13" descr="A picture containing text&#10;&#10;Description automatically generated">
            <a:extLst>
              <a:ext uri="{FF2B5EF4-FFF2-40B4-BE49-F238E27FC236}">
                <a16:creationId xmlns:a16="http://schemas.microsoft.com/office/drawing/2014/main" id="{06140D00-59D6-7202-C342-67DE2AEF3C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41567" y="11288021"/>
            <a:ext cx="1428750" cy="1428750"/>
          </a:xfrm>
          <a:prstGeom prst="rect">
            <a:avLst/>
          </a:prstGeom>
        </p:spPr>
      </p:pic>
      <p:pic>
        <p:nvPicPr>
          <p:cNvPr id="78" name="Picture 77" descr="Logo&#10;&#10;Description automatically generated">
            <a:extLst>
              <a:ext uri="{FF2B5EF4-FFF2-40B4-BE49-F238E27FC236}">
                <a16:creationId xmlns:a16="http://schemas.microsoft.com/office/drawing/2014/main" id="{2B9269A7-4F09-C864-FB32-4B98D76F719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961" b="98693" l="606" r="99091">
                        <a14:foregroundMark x1="12121" y1="26144" x2="12121" y2="26144"/>
                        <a14:foregroundMark x1="14848" y1="53595" x2="14848" y2="53595"/>
                        <a14:foregroundMark x1="8788" y1="69935" x2="8788" y2="69935"/>
                        <a14:foregroundMark x1="11212" y1="85621" x2="11212" y2="18301"/>
                        <a14:foregroundMark x1="8182" y1="11765" x2="32424" y2="14379"/>
                        <a14:foregroundMark x1="30303" y1="25490" x2="30303" y2="16340"/>
                        <a14:foregroundMark x1="52135" y1="36601" x2="52424" y2="39869"/>
                        <a14:foregroundMark x1="50000" y1="12418" x2="52135" y2="36601"/>
                        <a14:foregroundMark x1="52424" y1="39869" x2="51212" y2="64052"/>
                        <a14:foregroundMark x1="51212" y1="64052" x2="45455" y2="94118"/>
                        <a14:foregroundMark x1="66970" y1="69281" x2="66970" y2="84967"/>
                        <a14:foregroundMark x1="66970" y1="52288" x2="66970" y2="69281"/>
                        <a14:foregroundMark x1="66970" y1="16340" x2="66970" y2="52288"/>
                        <a14:foregroundMark x1="66970" y1="84967" x2="75152" y2="91503"/>
                        <a14:foregroundMark x1="75152" y1="91503" x2="87273" y2="83007"/>
                        <a14:foregroundMark x1="89697" y1="84967" x2="92121" y2="65359"/>
                        <a14:foregroundMark x1="92121" y1="65359" x2="88182" y2="20915"/>
                        <a14:foregroundMark x1="88182" y1="20915" x2="88788" y2="14379"/>
                        <a14:foregroundMark x1="94545" y1="12418" x2="94545" y2="12418"/>
                        <a14:foregroundMark x1="92727" y1="20915" x2="92727" y2="20915"/>
                        <a14:foregroundMark x1="92121" y1="37908" x2="92121" y2="37908"/>
                        <a14:foregroundMark x1="87273" y1="58824" x2="87273" y2="58824"/>
                        <a14:foregroundMark x1="85455" y1="19608" x2="85455" y2="19608"/>
                        <a14:foregroundMark x1="86970" y1="11111" x2="86970" y2="11111"/>
                        <a14:foregroundMark x1="83030" y1="11111" x2="83030" y2="11111"/>
                        <a14:foregroundMark x1="3939" y1="9804" x2="3939" y2="9804"/>
                        <a14:foregroundMark x1="47879" y1="10458" x2="47879" y2="10458"/>
                        <a14:foregroundMark x1="41515" y1="8497" x2="55455" y2="5229"/>
                        <a14:foregroundMark x1="44545" y1="16340" x2="44848" y2="75163"/>
                        <a14:foregroundMark x1="44848" y1="75163" x2="43939" y2="86275"/>
                        <a14:foregroundMark x1="49394" y1="86928" x2="52424" y2="85621"/>
                        <a14:foregroundMark x1="42727" y1="73856" x2="42727" y2="73856"/>
                        <a14:foregroundMark x1="42424" y1="68627" x2="42424" y2="68627"/>
                        <a14:foregroundMark x1="42727" y1="42484" x2="42727" y2="42484"/>
                        <a14:foregroundMark x1="39394" y1="14379" x2="39394" y2="14379"/>
                        <a14:foregroundMark x1="51818" y1="90196" x2="53939" y2="83007"/>
                        <a14:foregroundMark x1="57879" y1="79739" x2="57879" y2="79739"/>
                        <a14:foregroundMark x1="57576" y1="96732" x2="57576" y2="96732"/>
                        <a14:foregroundMark x1="39697" y1="92810" x2="39697" y2="92810"/>
                        <a14:foregroundMark x1="40303" y1="98693" x2="40303" y2="98693"/>
                        <a14:foregroundMark x1="48182" y1="99346" x2="48182" y2="99346"/>
                        <a14:foregroundMark x1="51818" y1="98693" x2="51818" y2="98693"/>
                        <a14:foregroundMark x1="6061" y1="22222" x2="9091" y2="83007"/>
                        <a14:foregroundMark x1="2121" y1="87582" x2="14545" y2="91503"/>
                        <a14:foregroundMark x1="14545" y1="91503" x2="16970" y2="90850"/>
                        <a14:foregroundMark x1="19394" y1="80392" x2="19394" y2="80392"/>
                        <a14:foregroundMark x1="18788" y1="92810" x2="18788" y2="92810"/>
                        <a14:foregroundMark x1="16970" y1="98039" x2="16970" y2="98039"/>
                        <a14:foregroundMark x1="6061" y1="98039" x2="6061" y2="98039"/>
                        <a14:foregroundMark x1="3636" y1="13072" x2="23333" y2="9804"/>
                        <a14:foregroundMark x1="15758" y1="5882" x2="15758" y2="5882"/>
                        <a14:foregroundMark x1="26970" y1="7190" x2="26970" y2="7190"/>
                        <a14:foregroundMark x1="32727" y1="24183" x2="32727" y2="24183"/>
                        <a14:foregroundMark x1="35455" y1="30719" x2="35455" y2="30719"/>
                        <a14:foregroundMark x1="63636" y1="5882" x2="63636" y2="5882"/>
                        <a14:foregroundMark x1="63939" y1="8497" x2="69394" y2="23529"/>
                        <a14:foregroundMark x1="69394" y1="23529" x2="69394" y2="23529"/>
                        <a14:foregroundMark x1="75455" y1="10458" x2="70000" y2="58170"/>
                        <a14:foregroundMark x1="70000" y1="58170" x2="73333" y2="78431"/>
                        <a14:foregroundMark x1="73333" y1="78431" x2="81818" y2="84967"/>
                        <a14:foregroundMark x1="81818" y1="84967" x2="88485" y2="70588"/>
                        <a14:foregroundMark x1="88485" y1="70588" x2="86667" y2="13725"/>
                        <a14:foregroundMark x1="86667" y1="13725" x2="85758" y2="10458"/>
                        <a14:foregroundMark x1="69697" y1="13072" x2="69697" y2="13072"/>
                        <a14:foregroundMark x1="92121" y1="9804" x2="92121" y2="9804"/>
                        <a14:foregroundMark x1="96970" y1="16993" x2="96970" y2="16993"/>
                        <a14:foregroundMark x1="64242" y1="30065" x2="64242" y2="30065"/>
                        <a14:foregroundMark x1="64242" y1="45752" x2="64242" y2="45752"/>
                        <a14:foregroundMark x1="63939" y1="67974" x2="63939" y2="67974"/>
                        <a14:foregroundMark x1="65758" y1="84967" x2="65758" y2="84967"/>
                        <a14:foregroundMark x1="70606" y1="96732" x2="70606" y2="96732"/>
                        <a14:foregroundMark x1="75152" y1="99346" x2="75152" y2="99346"/>
                        <a14:foregroundMark x1="81515" y1="99346" x2="81515" y2="99346"/>
                        <a14:foregroundMark x1="93030" y1="86275" x2="93030" y2="86275"/>
                        <a14:foregroundMark x1="90606" y1="92810" x2="90606" y2="92810"/>
                        <a14:foregroundMark x1="85758" y1="98693" x2="85758" y2="98693"/>
                        <a14:foregroundMark x1="96061" y1="50327" x2="96061" y2="50327"/>
                        <a14:foregroundMark x1="96364" y1="27451" x2="96364" y2="27451"/>
                        <a14:foregroundMark x1="99091" y1="3268" x2="99091" y2="3268"/>
                        <a14:foregroundMark x1="90606" y1="3268" x2="90606" y2="3268"/>
                        <a14:foregroundMark x1="90606" y1="1961" x2="90606" y2="1961"/>
                        <a14:foregroundMark x1="81818" y1="9804" x2="81818" y2="9804"/>
                        <a14:foregroundMark x1="83636" y1="27451" x2="83636" y2="27451"/>
                        <a14:foregroundMark x1="83636" y1="54248" x2="83636" y2="54248"/>
                        <a14:foregroundMark x1="82424" y1="75163" x2="82424" y2="75163"/>
                        <a14:foregroundMark x1="78182" y1="10458" x2="78485" y2="10458"/>
                        <a14:foregroundMark x1="76061" y1="30719" x2="76061" y2="30719"/>
                        <a14:foregroundMark x1="76364" y1="60784" x2="76364" y2="60784"/>
                        <a14:foregroundMark x1="60909" y1="10458" x2="60909" y2="10458"/>
                        <a14:foregroundMark x1="64242" y1="2614" x2="64242" y2="2614"/>
                        <a14:foregroundMark x1="73636" y1="2614" x2="73636" y2="2614"/>
                        <a14:foregroundMark x1="56364" y1="3268" x2="56364" y2="3268"/>
                        <a14:foregroundMark x1="52424" y1="1961" x2="52424" y2="1961"/>
                        <a14:foregroundMark x1="3939" y1="34641" x2="3939" y2="34641"/>
                        <a14:foregroundMark x1="3636" y1="75163" x2="3636" y2="75163"/>
                        <a14:foregroundMark x1="303" y1="91503" x2="303" y2="91503"/>
                        <a14:foregroundMark x1="3939" y1="48366" x2="3939" y2="48366"/>
                        <a14:foregroundMark x1="606" y1="6536" x2="606" y2="6536"/>
                        <a14:foregroundMark x1="14848" y1="2614" x2="14848" y2="2614"/>
                        <a14:foregroundMark x1="8182" y1="1961" x2="8182" y2="1961"/>
                        <a14:foregroundMark x1="33939" y1="1961" x2="33939" y2="1961"/>
                        <a14:foregroundMark x1="28485" y1="2614" x2="28485" y2="2614"/>
                        <a14:foregroundMark x1="16364" y1="39869" x2="16364" y2="39869"/>
                        <a14:foregroundMark x1="26061" y1="62745" x2="26061" y2="62745"/>
                        <a14:foregroundMark x1="16061" y1="72549" x2="16061" y2="72549"/>
                        <a14:backgroundMark x1="59091" y1="36601" x2="59091" y2="36601"/>
                        <a14:backgroundMark x1="59697" y1="52288" x2="59697" y2="52288"/>
                        <a14:backgroundMark x1="60606" y1="69281" x2="60606" y2="69281"/>
                        <a14:backgroundMark x1="61515" y1="88889" x2="61515" y2="88889"/>
                      </a14:backgroundRemoval>
                    </a14:imgEffect>
                  </a14:imgLayer>
                </a14:imgProps>
              </a:ext>
              <a:ext uri="{28A0092B-C50C-407E-A947-70E740481C1C}">
                <a14:useLocalDpi xmlns:a14="http://schemas.microsoft.com/office/drawing/2010/main"/>
              </a:ext>
            </a:extLst>
          </a:blip>
          <a:stretch>
            <a:fillRect/>
          </a:stretch>
        </p:blipFill>
        <p:spPr>
          <a:xfrm>
            <a:off x="228600" y="628628"/>
            <a:ext cx="1922808" cy="891484"/>
          </a:xfrm>
          <a:prstGeom prst="rect">
            <a:avLst/>
          </a:prstGeom>
        </p:spPr>
      </p:pic>
      <p:pic>
        <p:nvPicPr>
          <p:cNvPr id="79" name="Picture 78" descr="Text&#10;&#10;Description automatically generated">
            <a:extLst>
              <a:ext uri="{FF2B5EF4-FFF2-40B4-BE49-F238E27FC236}">
                <a16:creationId xmlns:a16="http://schemas.microsoft.com/office/drawing/2014/main" id="{424CDCC4-24BC-CF4B-8392-6B4D3387AACD}"/>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8268224" y="11701916"/>
            <a:ext cx="2929722" cy="824200"/>
          </a:xfrm>
          <a:prstGeom prst="rect">
            <a:avLst/>
          </a:prstGeom>
        </p:spPr>
      </p:pic>
      <p:pic>
        <p:nvPicPr>
          <p:cNvPr id="81" name="Picture 80" descr="Logo&#10;&#10;Description automatically generated with medium confidence">
            <a:extLst>
              <a:ext uri="{FF2B5EF4-FFF2-40B4-BE49-F238E27FC236}">
                <a16:creationId xmlns:a16="http://schemas.microsoft.com/office/drawing/2014/main" id="{F8D5D4B0-6BBC-917E-8F96-EE1C3E42EC3C}"/>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9606136" y="504045"/>
            <a:ext cx="2298551" cy="1195246"/>
          </a:xfrm>
          <a:prstGeom prst="rect">
            <a:avLst/>
          </a:prstGeom>
        </p:spPr>
      </p:pic>
      <p:sp>
        <p:nvSpPr>
          <p:cNvPr id="106" name="TextBox 105">
            <a:extLst>
              <a:ext uri="{FF2B5EF4-FFF2-40B4-BE49-F238E27FC236}">
                <a16:creationId xmlns:a16="http://schemas.microsoft.com/office/drawing/2014/main" id="{EFCFF90F-A3EC-D97D-0B0B-437E3FE590F2}"/>
              </a:ext>
            </a:extLst>
          </p:cNvPr>
          <p:cNvSpPr txBox="1"/>
          <p:nvPr/>
        </p:nvSpPr>
        <p:spPr>
          <a:xfrm>
            <a:off x="17221200" y="32619"/>
            <a:ext cx="5021917" cy="369332"/>
          </a:xfrm>
          <a:prstGeom prst="rect">
            <a:avLst/>
          </a:prstGeom>
          <a:noFill/>
        </p:spPr>
        <p:txBody>
          <a:bodyPr wrap="square" rtlCol="0">
            <a:spAutoFit/>
          </a:bodyPr>
          <a:lstStyle/>
          <a:p>
            <a:r>
              <a:rPr lang="en-US" dirty="0">
                <a:latin typeface="Bookman Old Style" panose="02050604050505020204" pitchFamily="18" charset="0"/>
              </a:rPr>
              <a:t>Email: matthew.woodstock@morgan.edu</a:t>
            </a:r>
          </a:p>
        </p:txBody>
      </p:sp>
      <p:sp>
        <p:nvSpPr>
          <p:cNvPr id="108" name="Content Placeholder 2">
            <a:extLst>
              <a:ext uri="{FF2B5EF4-FFF2-40B4-BE49-F238E27FC236}">
                <a16:creationId xmlns:a16="http://schemas.microsoft.com/office/drawing/2014/main" id="{0DA52173-C617-9211-E4D0-FD598F85AEF1}"/>
              </a:ext>
            </a:extLst>
          </p:cNvPr>
          <p:cNvSpPr txBox="1">
            <a:spLocks/>
          </p:cNvSpPr>
          <p:nvPr/>
        </p:nvSpPr>
        <p:spPr>
          <a:xfrm>
            <a:off x="255896" y="5079292"/>
            <a:ext cx="5980324" cy="1025665"/>
          </a:xfrm>
          <a:prstGeom prst="roundRect">
            <a:avLst/>
          </a:prstGeom>
          <a:solidFill>
            <a:schemeClr val="tx1">
              <a:lumMod val="65000"/>
              <a:lumOff val="35000"/>
            </a:schemeClr>
          </a:solidFill>
          <a:ln w="25400">
            <a:solidFill>
              <a:srgbClr val="FFC000"/>
            </a:solidFill>
          </a:ln>
        </p:spPr>
        <p:txBody>
          <a:bodyPr vert="horz" lIns="91440" tIns="45720" rIns="91440" bIns="45720" rtlCol="0">
            <a:normAutofit/>
          </a:bodyPr>
          <a:lst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a:lstStyle>
          <a:p>
            <a:pPr marL="0" indent="0" algn="ctr">
              <a:buFont typeface="Arial" panose="020B0604020202020204" pitchFamily="34" charset="0"/>
              <a:buNone/>
            </a:pPr>
            <a:endParaRPr lang="en-US" sz="2200" b="1" i="1" dirty="0">
              <a:solidFill>
                <a:srgbClr val="FFC000"/>
              </a:solidFill>
            </a:endParaRPr>
          </a:p>
        </p:txBody>
      </p:sp>
      <p:pic>
        <p:nvPicPr>
          <p:cNvPr id="607" name="Picture 606">
            <a:extLst>
              <a:ext uri="{FF2B5EF4-FFF2-40B4-BE49-F238E27FC236}">
                <a16:creationId xmlns:a16="http://schemas.microsoft.com/office/drawing/2014/main" id="{EA708C73-8E70-742F-74C1-4F948FA695AA}"/>
              </a:ext>
            </a:extLst>
          </p:cNvPr>
          <p:cNvPicPr/>
          <p:nvPr/>
        </p:nvPicPr>
        <p:blipFill rotWithShape="1">
          <a:blip r:embed="rId11" cstate="hqprint">
            <a:extLst>
              <a:ext uri="{28A0092B-C50C-407E-A947-70E740481C1C}">
                <a14:useLocalDpi xmlns:a14="http://schemas.microsoft.com/office/drawing/2010/main"/>
              </a:ext>
            </a:extLst>
          </a:blip>
          <a:srcRect/>
          <a:stretch/>
        </p:blipFill>
        <p:spPr bwMode="auto">
          <a:xfrm>
            <a:off x="4326684" y="6504737"/>
            <a:ext cx="1955923" cy="1804117"/>
          </a:xfrm>
          <a:prstGeom prst="rect">
            <a:avLst/>
          </a:prstGeom>
          <a:ln w="25400">
            <a:solidFill>
              <a:schemeClr val="tx1"/>
            </a:solidFill>
          </a:ln>
          <a:extLst>
            <a:ext uri="{53640926-AAD7-44D8-BBD7-CCE9431645EC}">
              <a14:shadowObscured xmlns:a14="http://schemas.microsoft.com/office/drawing/2010/main"/>
            </a:ext>
          </a:extLst>
        </p:spPr>
      </p:pic>
      <p:sp>
        <p:nvSpPr>
          <p:cNvPr id="608" name="TextBox 607">
            <a:extLst>
              <a:ext uri="{FF2B5EF4-FFF2-40B4-BE49-F238E27FC236}">
                <a16:creationId xmlns:a16="http://schemas.microsoft.com/office/drawing/2014/main" id="{7268D709-F6F9-DB9C-1757-F40AB9B175AC}"/>
              </a:ext>
            </a:extLst>
          </p:cNvPr>
          <p:cNvSpPr txBox="1"/>
          <p:nvPr/>
        </p:nvSpPr>
        <p:spPr>
          <a:xfrm>
            <a:off x="68339" y="6158976"/>
            <a:ext cx="4319994" cy="3344505"/>
          </a:xfrm>
          <a:prstGeom prst="rect">
            <a:avLst/>
          </a:prstGeom>
          <a:noFill/>
        </p:spPr>
        <p:txBody>
          <a:bodyPr wrap="square" rtlCol="0">
            <a:spAutoFit/>
          </a:bodyPr>
          <a:lstStyle/>
          <a:p>
            <a:pPr defTabSz="914428"/>
            <a:r>
              <a:rPr lang="en-US" b="1" dirty="0">
                <a:solidFill>
                  <a:prstClr val="white"/>
                </a:solidFill>
                <a:latin typeface="Calibri" panose="020F0502020204030204"/>
              </a:rPr>
              <a:t>Methods:</a:t>
            </a:r>
            <a:endParaRPr lang="en-US" dirty="0">
              <a:solidFill>
                <a:prstClr val="white"/>
              </a:solidFill>
              <a:latin typeface="Calibri" panose="020F0502020204030204"/>
            </a:endParaRPr>
          </a:p>
          <a:p>
            <a:pPr marL="114300" indent="-114300" defTabSz="914428">
              <a:spcAft>
                <a:spcPts val="400"/>
              </a:spcAft>
              <a:buFont typeface="Arial" panose="020B0604020202020204" pitchFamily="34" charset="0"/>
              <a:buChar char="•"/>
            </a:pPr>
            <a:r>
              <a:rPr lang="en-US" dirty="0">
                <a:solidFill>
                  <a:prstClr val="white"/>
                </a:solidFill>
                <a:latin typeface="Calibri" panose="020F0502020204030204"/>
              </a:rPr>
              <a:t>Develop an ecosystem model for the years 1990–2014 (Ecopath with Ecosim software)</a:t>
            </a:r>
          </a:p>
          <a:p>
            <a:pPr marL="114300" indent="-114300" defTabSz="914428">
              <a:spcAft>
                <a:spcPts val="400"/>
              </a:spcAft>
              <a:buFont typeface="Arial" panose="020B0604020202020204" pitchFamily="34" charset="0"/>
              <a:buChar char="•"/>
            </a:pPr>
            <a:r>
              <a:rPr lang="en-US" dirty="0">
                <a:solidFill>
                  <a:prstClr val="white"/>
                </a:solidFill>
                <a:latin typeface="Calibri" panose="020F0502020204030204"/>
              </a:rPr>
              <a:t>Southern North Sea and eastern English Channel (ICES Regions 4b, 4c, and 7d)</a:t>
            </a:r>
          </a:p>
          <a:p>
            <a:pPr marL="114300" indent="-114300" defTabSz="914428">
              <a:spcAft>
                <a:spcPts val="400"/>
              </a:spcAft>
              <a:buFont typeface="Arial" panose="020B0604020202020204" pitchFamily="34" charset="0"/>
              <a:buChar char="•"/>
            </a:pPr>
            <a:r>
              <a:rPr lang="en-US" dirty="0">
                <a:solidFill>
                  <a:prstClr val="white"/>
                </a:solidFill>
                <a:latin typeface="Calibri" panose="020F0502020204030204"/>
              </a:rPr>
              <a:t>Simulate trends in top predator abundance and commercial fishing effort and evaluate fisheries productivity and ecosystem functioning.</a:t>
            </a:r>
          </a:p>
          <a:p>
            <a:pPr marL="114300" indent="-114300" defTabSz="914428">
              <a:spcAft>
                <a:spcPts val="400"/>
              </a:spcAft>
              <a:buFont typeface="Arial" panose="020B0604020202020204" pitchFamily="34" charset="0"/>
              <a:buChar char="•"/>
            </a:pPr>
            <a:endParaRPr lang="en-US" dirty="0">
              <a:solidFill>
                <a:prstClr val="white"/>
              </a:solidFill>
              <a:latin typeface="Calibri" panose="020F0502020204030204"/>
            </a:endParaRPr>
          </a:p>
          <a:p>
            <a:pPr marL="114300" indent="-114300" defTabSz="914428">
              <a:spcAft>
                <a:spcPts val="400"/>
              </a:spcAft>
              <a:buFont typeface="Arial" panose="020B0604020202020204" pitchFamily="34" charset="0"/>
              <a:buChar char="•"/>
            </a:pPr>
            <a:endParaRPr lang="en-US" dirty="0">
              <a:solidFill>
                <a:prstClr val="white"/>
              </a:solidFill>
              <a:latin typeface="Calibri" panose="020F0502020204030204"/>
            </a:endParaRPr>
          </a:p>
        </p:txBody>
      </p:sp>
      <p:sp>
        <p:nvSpPr>
          <p:cNvPr id="609" name="TextBox 608">
            <a:extLst>
              <a:ext uri="{FF2B5EF4-FFF2-40B4-BE49-F238E27FC236}">
                <a16:creationId xmlns:a16="http://schemas.microsoft.com/office/drawing/2014/main" id="{460F27D5-F527-5123-D915-BC58C77FC25F}"/>
              </a:ext>
            </a:extLst>
          </p:cNvPr>
          <p:cNvSpPr txBox="1"/>
          <p:nvPr/>
        </p:nvSpPr>
        <p:spPr>
          <a:xfrm>
            <a:off x="68339" y="2416742"/>
            <a:ext cx="6182635" cy="2687915"/>
          </a:xfrm>
          <a:prstGeom prst="rect">
            <a:avLst/>
          </a:prstGeom>
          <a:noFill/>
        </p:spPr>
        <p:txBody>
          <a:bodyPr wrap="square">
            <a:spAutoFit/>
          </a:bodyPr>
          <a:lstStyle/>
          <a:p>
            <a:pPr marL="114300" marR="0" indent="-114300">
              <a:spcBef>
                <a:spcPts val="0"/>
              </a:spcBef>
              <a:spcAft>
                <a:spcPts val="400"/>
              </a:spcAft>
              <a:buFont typeface="Arial" panose="020B0604020202020204" pitchFamily="34" charset="0"/>
              <a:buChar char="•"/>
            </a:pP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Since 1990, the marine </a:t>
            </a:r>
            <a:r>
              <a:rPr lang="en-US" sz="1800" b="1" dirty="0">
                <a:solidFill>
                  <a:srgbClr val="FFC000"/>
                </a:solidFill>
                <a:effectLst/>
                <a:latin typeface="Calibri" panose="020F0502020204030204" pitchFamily="34" charset="0"/>
                <a:ea typeface="SimSun" panose="02010600030101010101" pitchFamily="2" charset="-122"/>
                <a:cs typeface="Calibri" panose="020F0502020204030204" pitchFamily="34" charset="0"/>
              </a:rPr>
              <a:t>mammal abundance has markedly increased</a:t>
            </a: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in the southern North Sea and the eastern English Channel, while seabird abundances declined in the 1990s and have been stable since the early 2000s. </a:t>
            </a:r>
          </a:p>
          <a:p>
            <a:pPr marL="114300" marR="0" indent="-114300">
              <a:spcBef>
                <a:spcPts val="0"/>
              </a:spcBef>
              <a:spcAft>
                <a:spcPts val="400"/>
              </a:spcAft>
              <a:buFont typeface="Arial" panose="020B0604020202020204" pitchFamily="34" charset="0"/>
              <a:buChar char="•"/>
            </a:pP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Demersal fisheries has declined, but other fisheries have increased or maintained effort.</a:t>
            </a:r>
          </a:p>
          <a:p>
            <a:pPr marL="114300" marR="0" indent="-114300">
              <a:spcBef>
                <a:spcPts val="0"/>
              </a:spcBef>
              <a:spcAft>
                <a:spcPts val="400"/>
              </a:spcAft>
              <a:buFont typeface="Arial" panose="020B0604020202020204" pitchFamily="34" charset="0"/>
              <a:buChar char="•"/>
            </a:pPr>
            <a:r>
              <a:rPr lang="en-US" dirty="0">
                <a:solidFill>
                  <a:schemeClr val="bg1"/>
                </a:solidFill>
                <a:latin typeface="Calibri" panose="020F0502020204030204" pitchFamily="34" charset="0"/>
                <a:ea typeface="SimSun" panose="02010600030101010101" pitchFamily="2" charset="-122"/>
                <a:cs typeface="Calibri" panose="020F0502020204030204" pitchFamily="34" charset="0"/>
              </a:rPr>
              <a:t>Changes to top predator biomass may influence commercial fish stocks, </a:t>
            </a:r>
            <a:r>
              <a:rPr lang="en-US" b="1" dirty="0">
                <a:solidFill>
                  <a:srgbClr val="FFC000"/>
                </a:solidFill>
                <a:latin typeface="Calibri" panose="020F0502020204030204" pitchFamily="34" charset="0"/>
                <a:ea typeface="SimSun" panose="02010600030101010101" pitchFamily="2" charset="-122"/>
                <a:cs typeface="Calibri" panose="020F0502020204030204" pitchFamily="34" charset="0"/>
              </a:rPr>
              <a:t>creating conflict with fishers</a:t>
            </a:r>
            <a:r>
              <a:rPr lang="en-US" dirty="0">
                <a:solidFill>
                  <a:schemeClr val="bg1"/>
                </a:solidFill>
                <a:latin typeface="Calibri" panose="020F0502020204030204" pitchFamily="34" charset="0"/>
                <a:ea typeface="SimSun" panose="02010600030101010101" pitchFamily="2" charset="-122"/>
                <a:cs typeface="Calibri" panose="020F0502020204030204" pitchFamily="34" charset="0"/>
              </a:rPr>
              <a:t>, but this impact compared to the effect imposed by fisheries is enigmatic.</a:t>
            </a:r>
            <a:endPar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endParaRPr>
          </a:p>
        </p:txBody>
      </p:sp>
      <p:sp>
        <p:nvSpPr>
          <p:cNvPr id="610" name="Content Placeholder 2">
            <a:extLst>
              <a:ext uri="{FF2B5EF4-FFF2-40B4-BE49-F238E27FC236}">
                <a16:creationId xmlns:a16="http://schemas.microsoft.com/office/drawing/2014/main" id="{431650D2-66CF-B911-447D-DCFEC6D8F1FC}"/>
              </a:ext>
            </a:extLst>
          </p:cNvPr>
          <p:cNvSpPr txBox="1">
            <a:spLocks/>
          </p:cNvSpPr>
          <p:nvPr/>
        </p:nvSpPr>
        <p:spPr>
          <a:xfrm>
            <a:off x="199794" y="1943366"/>
            <a:ext cx="5980324" cy="496031"/>
          </a:xfrm>
          <a:prstGeom prst="round2SameRect">
            <a:avLst/>
          </a:prstGeom>
          <a:solidFill>
            <a:schemeClr val="tx1">
              <a:lumMod val="65000"/>
              <a:lumOff val="35000"/>
            </a:schemeClr>
          </a:solidFill>
          <a:ln w="25400">
            <a:solidFill>
              <a:srgbClr val="FFC000"/>
            </a:solidFill>
          </a:ln>
        </p:spPr>
        <p:txBody>
          <a:bodyPr vert="horz" lIns="91440" tIns="45720" rIns="91440" bIns="45720" rtlCol="0">
            <a:normAutofit/>
          </a:bodyPr>
          <a:lst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a:lstStyle>
          <a:p>
            <a:pPr marL="0" indent="0" algn="ctr">
              <a:buFont typeface="Arial" panose="020B0604020202020204" pitchFamily="34" charset="0"/>
              <a:buNone/>
            </a:pPr>
            <a:r>
              <a:rPr lang="en-US" sz="2400" b="1" i="1" dirty="0">
                <a:solidFill>
                  <a:srgbClr val="FFC000"/>
                </a:solidFill>
              </a:rPr>
              <a:t>Rationale </a:t>
            </a:r>
          </a:p>
        </p:txBody>
      </p:sp>
      <p:sp>
        <p:nvSpPr>
          <p:cNvPr id="615" name="TextBox 614">
            <a:extLst>
              <a:ext uri="{FF2B5EF4-FFF2-40B4-BE49-F238E27FC236}">
                <a16:creationId xmlns:a16="http://schemas.microsoft.com/office/drawing/2014/main" id="{D9DC6708-D27E-B831-3DC7-26C1A772C283}"/>
              </a:ext>
            </a:extLst>
          </p:cNvPr>
          <p:cNvSpPr txBox="1"/>
          <p:nvPr/>
        </p:nvSpPr>
        <p:spPr>
          <a:xfrm>
            <a:off x="6488173" y="4732779"/>
            <a:ext cx="8980894" cy="369332"/>
          </a:xfrm>
          <a:prstGeom prst="rect">
            <a:avLst/>
          </a:prstGeom>
          <a:noFill/>
        </p:spPr>
        <p:txBody>
          <a:bodyPr wrap="square">
            <a:spAutoFit/>
          </a:bodyPr>
          <a:lstStyle/>
          <a:p>
            <a:pPr marR="0" algn="ctr">
              <a:spcBef>
                <a:spcPts val="0"/>
              </a:spcBef>
              <a:spcAft>
                <a:spcPts val="400"/>
              </a:spcAft>
            </a:pPr>
            <a:r>
              <a:rPr lang="en-US" sz="1800" b="1" dirty="0">
                <a:solidFill>
                  <a:srgbClr val="FFC000"/>
                </a:solidFill>
                <a:effectLst/>
                <a:latin typeface="Calibri" panose="020F0502020204030204" pitchFamily="34" charset="0"/>
                <a:ea typeface="SimSun" panose="02010600030101010101" pitchFamily="2" charset="-122"/>
                <a:cs typeface="Calibri" panose="020F0502020204030204" pitchFamily="34" charset="0"/>
              </a:rPr>
              <a:t>Result 2:</a:t>
            </a: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Most fisheries progressed towards current biomass and fishing morality targets</a:t>
            </a:r>
          </a:p>
        </p:txBody>
      </p:sp>
      <p:pic>
        <p:nvPicPr>
          <p:cNvPr id="28" name="Picture 27" descr="Timeline&#10;&#10;Description automatically generated">
            <a:extLst>
              <a:ext uri="{FF2B5EF4-FFF2-40B4-BE49-F238E27FC236}">
                <a16:creationId xmlns:a16="http://schemas.microsoft.com/office/drawing/2014/main" id="{8043D8A3-C47F-246F-DA37-22E4E29DE18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292" y="5022235"/>
            <a:ext cx="8229617" cy="3657607"/>
          </a:xfrm>
          <a:prstGeom prst="rect">
            <a:avLst/>
          </a:prstGeom>
        </p:spPr>
      </p:pic>
      <p:sp>
        <p:nvSpPr>
          <p:cNvPr id="616" name="Content Placeholder 2">
            <a:extLst>
              <a:ext uri="{FF2B5EF4-FFF2-40B4-BE49-F238E27FC236}">
                <a16:creationId xmlns:a16="http://schemas.microsoft.com/office/drawing/2014/main" id="{5BFF7E75-997E-3DE3-4ABD-37910A850DCA}"/>
              </a:ext>
            </a:extLst>
          </p:cNvPr>
          <p:cNvSpPr txBox="1">
            <a:spLocks/>
          </p:cNvSpPr>
          <p:nvPr/>
        </p:nvSpPr>
        <p:spPr>
          <a:xfrm>
            <a:off x="15860753" y="1943366"/>
            <a:ext cx="5980324" cy="496031"/>
          </a:xfrm>
          <a:prstGeom prst="round2SameRect">
            <a:avLst/>
          </a:prstGeom>
          <a:solidFill>
            <a:schemeClr val="tx1">
              <a:lumMod val="65000"/>
              <a:lumOff val="35000"/>
            </a:schemeClr>
          </a:solidFill>
          <a:ln w="25400">
            <a:solidFill>
              <a:srgbClr val="FFC000"/>
            </a:solidFill>
          </a:ln>
        </p:spPr>
        <p:txBody>
          <a:bodyPr vert="horz" lIns="91440" tIns="45720" rIns="91440" bIns="45720" rtlCol="0">
            <a:normAutofit/>
          </a:bodyPr>
          <a:lst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a:lstStyle>
          <a:p>
            <a:pPr marL="0" indent="0" algn="ctr">
              <a:buFont typeface="Arial" panose="020B0604020202020204" pitchFamily="34" charset="0"/>
              <a:buNone/>
            </a:pPr>
            <a:r>
              <a:rPr lang="en-US" sz="2400" b="1" i="1" dirty="0">
                <a:solidFill>
                  <a:srgbClr val="FFC000"/>
                </a:solidFill>
              </a:rPr>
              <a:t>Conclusions </a:t>
            </a:r>
          </a:p>
        </p:txBody>
      </p:sp>
      <p:sp>
        <p:nvSpPr>
          <p:cNvPr id="617" name="Content Placeholder 2">
            <a:extLst>
              <a:ext uri="{FF2B5EF4-FFF2-40B4-BE49-F238E27FC236}">
                <a16:creationId xmlns:a16="http://schemas.microsoft.com/office/drawing/2014/main" id="{0DF65391-2324-A5C6-1E5F-0D414ED55D14}"/>
              </a:ext>
            </a:extLst>
          </p:cNvPr>
          <p:cNvSpPr txBox="1">
            <a:spLocks/>
          </p:cNvSpPr>
          <p:nvPr/>
        </p:nvSpPr>
        <p:spPr>
          <a:xfrm>
            <a:off x="15860753" y="8002320"/>
            <a:ext cx="5980324" cy="496031"/>
          </a:xfrm>
          <a:prstGeom prst="round2SameRect">
            <a:avLst/>
          </a:prstGeom>
          <a:solidFill>
            <a:schemeClr val="tx1">
              <a:lumMod val="65000"/>
              <a:lumOff val="35000"/>
            </a:schemeClr>
          </a:solidFill>
          <a:ln w="25400">
            <a:solidFill>
              <a:srgbClr val="FFC000"/>
            </a:solidFill>
          </a:ln>
        </p:spPr>
        <p:txBody>
          <a:bodyPr vert="horz" lIns="91440" tIns="45720" rIns="91440" bIns="45720" rtlCol="0">
            <a:normAutofit/>
          </a:bodyPr>
          <a:lstStyle>
            <a:lvl1pPr marL="192881" indent="-192881" algn="l" defTabSz="51435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1pPr>
            <a:lvl2pPr marL="417910" indent="-160735" algn="l" defTabSz="514350" rtl="0" eaLnBrk="1" latinLnBrk="0" hangingPunct="1">
              <a:spcBef>
                <a:spcPct val="20000"/>
              </a:spcBef>
              <a:buFont typeface="Arial" panose="020B0604020202020204" pitchFamily="34" charset="0"/>
              <a:buChar char="–"/>
              <a:defRPr sz="1575" kern="1200">
                <a:solidFill>
                  <a:schemeClr val="tx1"/>
                </a:solidFill>
                <a:latin typeface="+mn-lt"/>
                <a:ea typeface="+mn-ea"/>
                <a:cs typeface="+mn-cs"/>
              </a:defRPr>
            </a:lvl2pPr>
            <a:lvl3pPr marL="642938" indent="-128588" algn="l" defTabSz="514350" rtl="0" eaLnBrk="1" latinLnBrk="0" hangingPunct="1">
              <a:spcBef>
                <a:spcPct val="20000"/>
              </a:spcBef>
              <a:buFont typeface="Arial" panose="020B0604020202020204" pitchFamily="34" charset="0"/>
              <a:buChar char="•"/>
              <a:defRPr sz="1350" kern="1200">
                <a:solidFill>
                  <a:schemeClr val="tx1"/>
                </a:solidFill>
                <a:latin typeface="+mn-lt"/>
                <a:ea typeface="+mn-ea"/>
                <a:cs typeface="+mn-cs"/>
              </a:defRPr>
            </a:lvl3pPr>
            <a:lvl4pPr marL="9001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4pPr>
            <a:lvl5pPr marL="11572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5pPr>
            <a:lvl6pPr marL="141446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6pPr>
            <a:lvl7pPr marL="167163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7pPr>
            <a:lvl8pPr marL="1928813"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8pPr>
            <a:lvl9pPr marL="2185988" indent="-128588" algn="l" defTabSz="514350" rtl="0" eaLnBrk="1" latinLnBrk="0" hangingPunct="1">
              <a:spcBef>
                <a:spcPct val="20000"/>
              </a:spcBef>
              <a:buFont typeface="Arial" panose="020B0604020202020204" pitchFamily="34" charset="0"/>
              <a:buChar char="•"/>
              <a:defRPr sz="1125" kern="1200">
                <a:solidFill>
                  <a:schemeClr val="tx1"/>
                </a:solidFill>
                <a:latin typeface="+mn-lt"/>
                <a:ea typeface="+mn-ea"/>
                <a:cs typeface="+mn-cs"/>
              </a:defRPr>
            </a:lvl9pPr>
          </a:lstStyle>
          <a:p>
            <a:pPr marL="0" indent="0" algn="ctr">
              <a:buFont typeface="Arial" panose="020B0604020202020204" pitchFamily="34" charset="0"/>
              <a:buNone/>
            </a:pPr>
            <a:r>
              <a:rPr lang="en-US" sz="2400" b="1" i="1" dirty="0">
                <a:solidFill>
                  <a:srgbClr val="FFC000"/>
                </a:solidFill>
              </a:rPr>
              <a:t>Implications </a:t>
            </a:r>
          </a:p>
        </p:txBody>
      </p:sp>
      <p:sp>
        <p:nvSpPr>
          <p:cNvPr id="618" name="TextBox 617">
            <a:extLst>
              <a:ext uri="{FF2B5EF4-FFF2-40B4-BE49-F238E27FC236}">
                <a16:creationId xmlns:a16="http://schemas.microsoft.com/office/drawing/2014/main" id="{71EEEE17-C09C-614C-B59F-8FDB5DA02B51}"/>
              </a:ext>
            </a:extLst>
          </p:cNvPr>
          <p:cNvSpPr txBox="1"/>
          <p:nvPr/>
        </p:nvSpPr>
        <p:spPr>
          <a:xfrm>
            <a:off x="6476537" y="1861752"/>
            <a:ext cx="8992530" cy="369332"/>
          </a:xfrm>
          <a:prstGeom prst="rect">
            <a:avLst/>
          </a:prstGeom>
          <a:noFill/>
        </p:spPr>
        <p:txBody>
          <a:bodyPr wrap="square">
            <a:spAutoFit/>
          </a:bodyPr>
          <a:lstStyle/>
          <a:p>
            <a:pPr marR="0" algn="ctr">
              <a:spcBef>
                <a:spcPts val="0"/>
              </a:spcBef>
              <a:spcAft>
                <a:spcPts val="400"/>
              </a:spcAft>
            </a:pPr>
            <a:r>
              <a:rPr lang="en-US" sz="1800" b="1" dirty="0">
                <a:solidFill>
                  <a:srgbClr val="FFC000"/>
                </a:solidFill>
                <a:effectLst/>
                <a:latin typeface="Calibri" panose="020F0502020204030204" pitchFamily="34" charset="0"/>
                <a:ea typeface="SimSun" panose="02010600030101010101" pitchFamily="2" charset="-122"/>
                <a:cs typeface="Calibri" panose="020F0502020204030204" pitchFamily="34" charset="0"/>
              </a:rPr>
              <a:t>Result 1:</a:t>
            </a: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Total harvested biomass declined and was consistent among scenarios</a:t>
            </a:r>
          </a:p>
        </p:txBody>
      </p:sp>
      <p:pic>
        <p:nvPicPr>
          <p:cNvPr id="626" name="Picture 625" descr="Chart, histogram&#10;&#10;Description automatically generated">
            <a:extLst>
              <a:ext uri="{FF2B5EF4-FFF2-40B4-BE49-F238E27FC236}">
                <a16:creationId xmlns:a16="http://schemas.microsoft.com/office/drawing/2014/main" id="{F9CF93D3-C693-B483-76FE-7AA75B2281F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81996" y="2071626"/>
            <a:ext cx="5203619" cy="2854829"/>
          </a:xfrm>
          <a:prstGeom prst="rect">
            <a:avLst/>
          </a:prstGeom>
        </p:spPr>
      </p:pic>
      <p:sp>
        <p:nvSpPr>
          <p:cNvPr id="627" name="TextBox 626">
            <a:extLst>
              <a:ext uri="{FF2B5EF4-FFF2-40B4-BE49-F238E27FC236}">
                <a16:creationId xmlns:a16="http://schemas.microsoft.com/office/drawing/2014/main" id="{858B86BB-A304-50D2-7A43-944F4ABACC01}"/>
              </a:ext>
            </a:extLst>
          </p:cNvPr>
          <p:cNvSpPr txBox="1"/>
          <p:nvPr/>
        </p:nvSpPr>
        <p:spPr>
          <a:xfrm>
            <a:off x="6488172" y="8608366"/>
            <a:ext cx="9015848" cy="646331"/>
          </a:xfrm>
          <a:prstGeom prst="rect">
            <a:avLst/>
          </a:prstGeom>
          <a:noFill/>
        </p:spPr>
        <p:txBody>
          <a:bodyPr wrap="square">
            <a:spAutoFit/>
          </a:bodyPr>
          <a:lstStyle/>
          <a:p>
            <a:pPr marR="0" algn="ctr">
              <a:spcBef>
                <a:spcPts val="0"/>
              </a:spcBef>
              <a:spcAft>
                <a:spcPts val="400"/>
              </a:spcAft>
            </a:pPr>
            <a:r>
              <a:rPr lang="en-US" sz="1800" b="1" dirty="0">
                <a:solidFill>
                  <a:srgbClr val="FFC000"/>
                </a:solidFill>
                <a:effectLst/>
                <a:latin typeface="Calibri" panose="020F0502020204030204" pitchFamily="34" charset="0"/>
                <a:ea typeface="SimSun" panose="02010600030101010101" pitchFamily="2" charset="-122"/>
                <a:cs typeface="Calibri" panose="020F0502020204030204" pitchFamily="34" charset="0"/>
              </a:rPr>
              <a:t>Result 3:</a:t>
            </a: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 Fisheries have a greater resource overlap </a:t>
            </a:r>
            <a:r>
              <a:rPr lang="en-US" dirty="0">
                <a:solidFill>
                  <a:schemeClr val="bg1"/>
                </a:solidFill>
                <a:latin typeface="Calibri" panose="020F0502020204030204" pitchFamily="34" charset="0"/>
                <a:ea typeface="SimSun" panose="02010600030101010101" pitchFamily="2" charset="-122"/>
                <a:cs typeface="Calibri" panose="020F0502020204030204" pitchFamily="34" charset="0"/>
              </a:rPr>
              <a:t>with other fisheries </a:t>
            </a:r>
            <a:r>
              <a:rPr lang="en-US" sz="1800" dirty="0">
                <a:solidFill>
                  <a:schemeClr val="bg1"/>
                </a:solidFill>
                <a:effectLst/>
                <a:latin typeface="Calibri" panose="020F0502020204030204" pitchFamily="34" charset="0"/>
                <a:ea typeface="SimSun" panose="02010600030101010101" pitchFamily="2" charset="-122"/>
                <a:cs typeface="Calibri" panose="020F0502020204030204" pitchFamily="34" charset="0"/>
              </a:rPr>
              <a:t>than top predators (black) and only changed over time in a few interactions (red and blue)</a:t>
            </a:r>
          </a:p>
        </p:txBody>
      </p:sp>
      <p:pic>
        <p:nvPicPr>
          <p:cNvPr id="635" name="Picture 634" descr="Chart, scatter chart&#10;&#10;Description automatically generated">
            <a:extLst>
              <a:ext uri="{FF2B5EF4-FFF2-40B4-BE49-F238E27FC236}">
                <a16:creationId xmlns:a16="http://schemas.microsoft.com/office/drawing/2014/main" id="{CBD127C3-0B1E-6480-6BE7-97BC5CB975C1}"/>
              </a:ext>
            </a:extLst>
          </p:cNvPr>
          <p:cNvPicPr>
            <a:picLocks noChangeAspect="1"/>
          </p:cNvPicPr>
          <p:nvPr/>
        </p:nvPicPr>
        <p:blipFill rotWithShape="1">
          <a:blip r:embed="rId14">
            <a:extLst>
              <a:ext uri="{28A0092B-C50C-407E-A947-70E740481C1C}">
                <a14:useLocalDpi xmlns:a14="http://schemas.microsoft.com/office/drawing/2010/main" val="0"/>
              </a:ext>
            </a:extLst>
          </a:blip>
          <a:srcRect l="3834" t="4414" r="83629" b="81312"/>
          <a:stretch/>
        </p:blipFill>
        <p:spPr>
          <a:xfrm>
            <a:off x="8382665" y="9589677"/>
            <a:ext cx="1759391" cy="1669213"/>
          </a:xfrm>
          <a:prstGeom prst="rect">
            <a:avLst/>
          </a:prstGeom>
          <a:ln>
            <a:solidFill>
              <a:schemeClr val="tx1"/>
            </a:solidFill>
          </a:ln>
        </p:spPr>
      </p:pic>
      <p:sp>
        <p:nvSpPr>
          <p:cNvPr id="644" name="TextBox 643">
            <a:extLst>
              <a:ext uri="{FF2B5EF4-FFF2-40B4-BE49-F238E27FC236}">
                <a16:creationId xmlns:a16="http://schemas.microsoft.com/office/drawing/2014/main" id="{13900F56-7D7A-0886-159B-3999FC678860}"/>
              </a:ext>
            </a:extLst>
          </p:cNvPr>
          <p:cNvSpPr txBox="1"/>
          <p:nvPr/>
        </p:nvSpPr>
        <p:spPr>
          <a:xfrm>
            <a:off x="8656585" y="9300196"/>
            <a:ext cx="1211550"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Top predators</a:t>
            </a:r>
          </a:p>
        </p:txBody>
      </p:sp>
      <p:sp>
        <p:nvSpPr>
          <p:cNvPr id="645" name="TextBox 644">
            <a:extLst>
              <a:ext uri="{FF2B5EF4-FFF2-40B4-BE49-F238E27FC236}">
                <a16:creationId xmlns:a16="http://schemas.microsoft.com/office/drawing/2014/main" id="{D3F9D334-EAAE-C9FD-76DE-8548D0A18121}"/>
              </a:ext>
            </a:extLst>
          </p:cNvPr>
          <p:cNvSpPr txBox="1"/>
          <p:nvPr/>
        </p:nvSpPr>
        <p:spPr>
          <a:xfrm rot="16200000">
            <a:off x="7608922" y="10270395"/>
            <a:ext cx="1211550"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Top predators</a:t>
            </a:r>
          </a:p>
        </p:txBody>
      </p:sp>
      <p:grpSp>
        <p:nvGrpSpPr>
          <p:cNvPr id="650" name="Group 649">
            <a:extLst>
              <a:ext uri="{FF2B5EF4-FFF2-40B4-BE49-F238E27FC236}">
                <a16:creationId xmlns:a16="http://schemas.microsoft.com/office/drawing/2014/main" id="{7E3C08E7-5BD3-DBA1-999B-D00A0736F808}"/>
              </a:ext>
            </a:extLst>
          </p:cNvPr>
          <p:cNvGrpSpPr/>
          <p:nvPr/>
        </p:nvGrpSpPr>
        <p:grpSpPr>
          <a:xfrm>
            <a:off x="10812817" y="9296466"/>
            <a:ext cx="2092938" cy="1966155"/>
            <a:chOff x="10560015" y="9287587"/>
            <a:chExt cx="2092938" cy="1966155"/>
          </a:xfrm>
        </p:grpSpPr>
        <p:pic>
          <p:nvPicPr>
            <p:cNvPr id="637" name="Picture 636" descr="Chart, scatter chart&#10;&#10;Description automatically generated">
              <a:extLst>
                <a:ext uri="{FF2B5EF4-FFF2-40B4-BE49-F238E27FC236}">
                  <a16:creationId xmlns:a16="http://schemas.microsoft.com/office/drawing/2014/main" id="{4FB72761-B7CB-4F0C-55E4-8F7553A8E868}"/>
                </a:ext>
              </a:extLst>
            </p:cNvPr>
            <p:cNvPicPr>
              <a:picLocks noChangeAspect="1"/>
            </p:cNvPicPr>
            <p:nvPr/>
          </p:nvPicPr>
          <p:blipFill rotWithShape="1">
            <a:blip r:embed="rId14">
              <a:extLst>
                <a:ext uri="{28A0092B-C50C-407E-A947-70E740481C1C}">
                  <a14:useLocalDpi xmlns:a14="http://schemas.microsoft.com/office/drawing/2010/main" val="0"/>
                </a:ext>
              </a:extLst>
            </a:blip>
            <a:srcRect l="71180" t="80225" r="12066" b="1017"/>
            <a:stretch/>
          </p:blipFill>
          <p:spPr>
            <a:xfrm>
              <a:off x="10863999" y="9584529"/>
              <a:ext cx="1788954" cy="1669213"/>
            </a:xfrm>
            <a:prstGeom prst="rect">
              <a:avLst/>
            </a:prstGeom>
            <a:ln w="9525">
              <a:solidFill>
                <a:srgbClr val="002060"/>
              </a:solidFill>
            </a:ln>
          </p:spPr>
        </p:pic>
        <p:sp>
          <p:nvSpPr>
            <p:cNvPr id="646" name="TextBox 645">
              <a:extLst>
                <a:ext uri="{FF2B5EF4-FFF2-40B4-BE49-F238E27FC236}">
                  <a16:creationId xmlns:a16="http://schemas.microsoft.com/office/drawing/2014/main" id="{1325230E-EEE9-6614-587C-F8FBC17EFB68}"/>
                </a:ext>
              </a:extLst>
            </p:cNvPr>
            <p:cNvSpPr txBox="1"/>
            <p:nvPr/>
          </p:nvSpPr>
          <p:spPr>
            <a:xfrm rot="16200000">
              <a:off x="10293756" y="10265247"/>
              <a:ext cx="840295"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Fisheries</a:t>
              </a:r>
            </a:p>
          </p:txBody>
        </p:sp>
        <p:sp>
          <p:nvSpPr>
            <p:cNvPr id="647" name="TextBox 646">
              <a:extLst>
                <a:ext uri="{FF2B5EF4-FFF2-40B4-BE49-F238E27FC236}">
                  <a16:creationId xmlns:a16="http://schemas.microsoft.com/office/drawing/2014/main" id="{7991C16A-85B2-390A-7628-8F96A05E5692}"/>
                </a:ext>
              </a:extLst>
            </p:cNvPr>
            <p:cNvSpPr txBox="1"/>
            <p:nvPr/>
          </p:nvSpPr>
          <p:spPr>
            <a:xfrm>
              <a:off x="11338329" y="9287587"/>
              <a:ext cx="840295"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Fisheries</a:t>
              </a:r>
            </a:p>
          </p:txBody>
        </p:sp>
      </p:grpSp>
      <p:grpSp>
        <p:nvGrpSpPr>
          <p:cNvPr id="651" name="Group 650">
            <a:extLst>
              <a:ext uri="{FF2B5EF4-FFF2-40B4-BE49-F238E27FC236}">
                <a16:creationId xmlns:a16="http://schemas.microsoft.com/office/drawing/2014/main" id="{7847EAD7-9494-2901-4904-4A5A7C52C2C7}"/>
              </a:ext>
            </a:extLst>
          </p:cNvPr>
          <p:cNvGrpSpPr/>
          <p:nvPr/>
        </p:nvGrpSpPr>
        <p:grpSpPr>
          <a:xfrm>
            <a:off x="13572871" y="9090263"/>
            <a:ext cx="1738995" cy="2375145"/>
            <a:chOff x="13572871" y="9090263"/>
            <a:chExt cx="1738995" cy="2375145"/>
          </a:xfrm>
        </p:grpSpPr>
        <p:grpSp>
          <p:nvGrpSpPr>
            <p:cNvPr id="643" name="Group 642">
              <a:extLst>
                <a:ext uri="{FF2B5EF4-FFF2-40B4-BE49-F238E27FC236}">
                  <a16:creationId xmlns:a16="http://schemas.microsoft.com/office/drawing/2014/main" id="{D18153F6-287F-7260-F386-0871FC93BFB8}"/>
                </a:ext>
              </a:extLst>
            </p:cNvPr>
            <p:cNvGrpSpPr/>
            <p:nvPr/>
          </p:nvGrpSpPr>
          <p:grpSpPr>
            <a:xfrm>
              <a:off x="13883156" y="9360725"/>
              <a:ext cx="1428710" cy="2104683"/>
              <a:chOff x="12939640" y="9098837"/>
              <a:chExt cx="1428710" cy="2104683"/>
            </a:xfrm>
          </p:grpSpPr>
          <p:pic>
            <p:nvPicPr>
              <p:cNvPr id="639" name="Picture 638" descr="Chart, scatter chart&#10;&#10;Description automatically generated">
                <a:extLst>
                  <a:ext uri="{FF2B5EF4-FFF2-40B4-BE49-F238E27FC236}">
                    <a16:creationId xmlns:a16="http://schemas.microsoft.com/office/drawing/2014/main" id="{FA83A57A-F435-74EE-0832-9B0AB3D98492}"/>
                  </a:ext>
                </a:extLst>
              </p:cNvPr>
              <p:cNvPicPr>
                <a:picLocks noChangeAspect="1"/>
              </p:cNvPicPr>
              <p:nvPr/>
            </p:nvPicPr>
            <p:blipFill rotWithShape="1">
              <a:blip r:embed="rId14">
                <a:extLst>
                  <a:ext uri="{28A0092B-C50C-407E-A947-70E740481C1C}">
                    <a14:useLocalDpi xmlns:a14="http://schemas.microsoft.com/office/drawing/2010/main" val="0"/>
                  </a:ext>
                </a:extLst>
              </a:blip>
              <a:srcRect l="71181" t="4569" r="12066" b="81649"/>
              <a:stretch/>
            </p:blipFill>
            <p:spPr>
              <a:xfrm>
                <a:off x="12939641" y="9098837"/>
                <a:ext cx="1428709" cy="979466"/>
              </a:xfrm>
              <a:prstGeom prst="rect">
                <a:avLst/>
              </a:prstGeom>
              <a:ln w="9525">
                <a:solidFill>
                  <a:schemeClr val="tx1"/>
                </a:solidFill>
              </a:ln>
            </p:spPr>
          </p:pic>
          <p:pic>
            <p:nvPicPr>
              <p:cNvPr id="641" name="Picture 640" descr="Chart, scatter chart&#10;&#10;Description automatically generated">
                <a:extLst>
                  <a:ext uri="{FF2B5EF4-FFF2-40B4-BE49-F238E27FC236}">
                    <a16:creationId xmlns:a16="http://schemas.microsoft.com/office/drawing/2014/main" id="{FB2F0F30-6DCD-BA08-603B-57CEFFCAB638}"/>
                  </a:ext>
                </a:extLst>
              </p:cNvPr>
              <p:cNvPicPr>
                <a:picLocks noChangeAspect="1"/>
              </p:cNvPicPr>
              <p:nvPr/>
            </p:nvPicPr>
            <p:blipFill rotWithShape="1">
              <a:blip r:embed="rId14">
                <a:extLst>
                  <a:ext uri="{28A0092B-C50C-407E-A947-70E740481C1C}">
                    <a14:useLocalDpi xmlns:a14="http://schemas.microsoft.com/office/drawing/2010/main" val="0"/>
                  </a:ext>
                </a:extLst>
              </a:blip>
              <a:srcRect l="3870" t="80272" r="83965" b="1016"/>
              <a:stretch/>
            </p:blipFill>
            <p:spPr>
              <a:xfrm rot="5400000" flipV="1">
                <a:off x="13096703" y="9931873"/>
                <a:ext cx="1114584" cy="1428709"/>
              </a:xfrm>
              <a:prstGeom prst="rect">
                <a:avLst/>
              </a:prstGeom>
              <a:ln w="9525">
                <a:solidFill>
                  <a:schemeClr val="tx1"/>
                </a:solidFill>
              </a:ln>
            </p:spPr>
          </p:pic>
        </p:grpSp>
        <p:sp>
          <p:nvSpPr>
            <p:cNvPr id="648" name="TextBox 647">
              <a:extLst>
                <a:ext uri="{FF2B5EF4-FFF2-40B4-BE49-F238E27FC236}">
                  <a16:creationId xmlns:a16="http://schemas.microsoft.com/office/drawing/2014/main" id="{FB95CF90-90B5-5765-B88B-556E4E3CE5C6}"/>
                </a:ext>
              </a:extLst>
            </p:cNvPr>
            <p:cNvSpPr txBox="1"/>
            <p:nvPr/>
          </p:nvSpPr>
          <p:spPr>
            <a:xfrm>
              <a:off x="14192425" y="9090263"/>
              <a:ext cx="840295"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Fisheries</a:t>
              </a:r>
            </a:p>
          </p:txBody>
        </p:sp>
        <p:sp>
          <p:nvSpPr>
            <p:cNvPr id="649" name="TextBox 648">
              <a:extLst>
                <a:ext uri="{FF2B5EF4-FFF2-40B4-BE49-F238E27FC236}">
                  <a16:creationId xmlns:a16="http://schemas.microsoft.com/office/drawing/2014/main" id="{52E066B9-5995-D25B-DE4D-27BBDA7823EA}"/>
                </a:ext>
              </a:extLst>
            </p:cNvPr>
            <p:cNvSpPr txBox="1"/>
            <p:nvPr/>
          </p:nvSpPr>
          <p:spPr>
            <a:xfrm rot="16200000">
              <a:off x="13120985" y="10267908"/>
              <a:ext cx="1211550" cy="307777"/>
            </a:xfrm>
            <a:prstGeom prst="rect">
              <a:avLst/>
            </a:prstGeom>
            <a:noFill/>
          </p:spPr>
          <p:txBody>
            <a:bodyPr wrap="none" rtlCol="0">
              <a:spAutoFit/>
            </a:bodyPr>
            <a:lstStyle/>
            <a:p>
              <a:r>
                <a:rPr lang="en-US" sz="1400" b="1" dirty="0">
                  <a:solidFill>
                    <a:schemeClr val="bg1"/>
                  </a:solidFill>
                  <a:latin typeface="Calibri" panose="020F0502020204030204" pitchFamily="34" charset="0"/>
                  <a:cs typeface="Calibri" panose="020F0502020204030204" pitchFamily="34" charset="0"/>
                </a:rPr>
                <a:t>Top predators</a:t>
              </a:r>
            </a:p>
          </p:txBody>
        </p:sp>
      </p:grpSp>
      <p:grpSp>
        <p:nvGrpSpPr>
          <p:cNvPr id="662" name="Group 661">
            <a:extLst>
              <a:ext uri="{FF2B5EF4-FFF2-40B4-BE49-F238E27FC236}">
                <a16:creationId xmlns:a16="http://schemas.microsoft.com/office/drawing/2014/main" id="{EEE1789C-2863-AD86-DB57-DC0205C87861}"/>
              </a:ext>
            </a:extLst>
          </p:cNvPr>
          <p:cNvGrpSpPr/>
          <p:nvPr/>
        </p:nvGrpSpPr>
        <p:grpSpPr>
          <a:xfrm>
            <a:off x="6617585" y="10363958"/>
            <a:ext cx="1441923" cy="1132256"/>
            <a:chOff x="6605875" y="9183667"/>
            <a:chExt cx="1441923" cy="1132256"/>
          </a:xfrm>
        </p:grpSpPr>
        <p:sp>
          <p:nvSpPr>
            <p:cNvPr id="657" name="TextBox 656">
              <a:extLst>
                <a:ext uri="{FF2B5EF4-FFF2-40B4-BE49-F238E27FC236}">
                  <a16:creationId xmlns:a16="http://schemas.microsoft.com/office/drawing/2014/main" id="{A10E38EE-A7FE-7BC8-77FA-A859713FB76D}"/>
                </a:ext>
              </a:extLst>
            </p:cNvPr>
            <p:cNvSpPr txBox="1"/>
            <p:nvPr/>
          </p:nvSpPr>
          <p:spPr>
            <a:xfrm>
              <a:off x="6679242" y="9183667"/>
              <a:ext cx="1338893"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Increased Overlap</a:t>
              </a:r>
            </a:p>
          </p:txBody>
        </p:sp>
        <p:pic>
          <p:nvPicPr>
            <p:cNvPr id="656" name="Picture 655" descr="Chart, scatter chart&#10;&#10;Description automatically generated">
              <a:extLst>
                <a:ext uri="{FF2B5EF4-FFF2-40B4-BE49-F238E27FC236}">
                  <a16:creationId xmlns:a16="http://schemas.microsoft.com/office/drawing/2014/main" id="{2AA62E38-6056-992A-35CA-BDFF57A21E59}"/>
                </a:ext>
              </a:extLst>
            </p:cNvPr>
            <p:cNvPicPr>
              <a:picLocks noChangeAspect="1"/>
            </p:cNvPicPr>
            <p:nvPr/>
          </p:nvPicPr>
          <p:blipFill rotWithShape="1">
            <a:blip r:embed="rId14">
              <a:extLst>
                <a:ext uri="{28A0092B-C50C-407E-A947-70E740481C1C}">
                  <a14:useLocalDpi xmlns:a14="http://schemas.microsoft.com/office/drawing/2010/main" val="0"/>
                </a:ext>
              </a:extLst>
            </a:blip>
            <a:srcRect l="90139" t="46250" r="8248" b="42491"/>
            <a:stretch/>
          </p:blipFill>
          <p:spPr>
            <a:xfrm>
              <a:off x="6605875" y="9344146"/>
              <a:ext cx="144048" cy="837886"/>
            </a:xfrm>
            <a:prstGeom prst="rect">
              <a:avLst/>
            </a:prstGeom>
          </p:spPr>
        </p:pic>
        <p:sp>
          <p:nvSpPr>
            <p:cNvPr id="658" name="TextBox 657">
              <a:extLst>
                <a:ext uri="{FF2B5EF4-FFF2-40B4-BE49-F238E27FC236}">
                  <a16:creationId xmlns:a16="http://schemas.microsoft.com/office/drawing/2014/main" id="{7449B935-95C0-B5E6-544E-C1975213D287}"/>
                </a:ext>
              </a:extLst>
            </p:cNvPr>
            <p:cNvSpPr txBox="1"/>
            <p:nvPr/>
          </p:nvSpPr>
          <p:spPr>
            <a:xfrm>
              <a:off x="6682040" y="10038924"/>
              <a:ext cx="1365758"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Decreased Overlap</a:t>
              </a:r>
            </a:p>
          </p:txBody>
        </p:sp>
      </p:grpSp>
      <p:grpSp>
        <p:nvGrpSpPr>
          <p:cNvPr id="661" name="Group 660">
            <a:extLst>
              <a:ext uri="{FF2B5EF4-FFF2-40B4-BE49-F238E27FC236}">
                <a16:creationId xmlns:a16="http://schemas.microsoft.com/office/drawing/2014/main" id="{A89C7663-00AC-504C-2997-254C1FF904C4}"/>
              </a:ext>
            </a:extLst>
          </p:cNvPr>
          <p:cNvGrpSpPr/>
          <p:nvPr/>
        </p:nvGrpSpPr>
        <p:grpSpPr>
          <a:xfrm>
            <a:off x="6630452" y="9164486"/>
            <a:ext cx="1006474" cy="1101962"/>
            <a:chOff x="6604581" y="10277368"/>
            <a:chExt cx="1006474" cy="1101962"/>
          </a:xfrm>
        </p:grpSpPr>
        <p:pic>
          <p:nvPicPr>
            <p:cNvPr id="654" name="Picture 653" descr="Chart, scatter chart&#10;&#10;Description automatically generated">
              <a:extLst>
                <a:ext uri="{FF2B5EF4-FFF2-40B4-BE49-F238E27FC236}">
                  <a16:creationId xmlns:a16="http://schemas.microsoft.com/office/drawing/2014/main" id="{3D820A9A-9FE1-78BB-1CC4-1DFE4EEAD948}"/>
                </a:ext>
              </a:extLst>
            </p:cNvPr>
            <p:cNvPicPr>
              <a:picLocks noChangeAspect="1"/>
            </p:cNvPicPr>
            <p:nvPr/>
          </p:nvPicPr>
          <p:blipFill rotWithShape="1">
            <a:blip r:embed="rId14">
              <a:extLst>
                <a:ext uri="{28A0092B-C50C-407E-A947-70E740481C1C}">
                  <a14:useLocalDpi xmlns:a14="http://schemas.microsoft.com/office/drawing/2010/main" val="0"/>
                </a:ext>
              </a:extLst>
            </a:blip>
            <a:srcRect l="89839" t="71669" r="8401" b="16142"/>
            <a:stretch/>
          </p:blipFill>
          <p:spPr>
            <a:xfrm>
              <a:off x="6604581" y="10417327"/>
              <a:ext cx="145202" cy="838206"/>
            </a:xfrm>
            <a:prstGeom prst="rect">
              <a:avLst/>
            </a:prstGeom>
          </p:spPr>
        </p:pic>
        <p:sp>
          <p:nvSpPr>
            <p:cNvPr id="659" name="TextBox 658">
              <a:extLst>
                <a:ext uri="{FF2B5EF4-FFF2-40B4-BE49-F238E27FC236}">
                  <a16:creationId xmlns:a16="http://schemas.microsoft.com/office/drawing/2014/main" id="{F48D80A5-9096-DD3F-B207-634A0C366733}"/>
                </a:ext>
              </a:extLst>
            </p:cNvPr>
            <p:cNvSpPr txBox="1"/>
            <p:nvPr/>
          </p:nvSpPr>
          <p:spPr>
            <a:xfrm>
              <a:off x="6687091" y="11102331"/>
              <a:ext cx="890115"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No Overlap</a:t>
              </a:r>
            </a:p>
          </p:txBody>
        </p:sp>
        <p:sp>
          <p:nvSpPr>
            <p:cNvPr id="660" name="TextBox 659">
              <a:extLst>
                <a:ext uri="{FF2B5EF4-FFF2-40B4-BE49-F238E27FC236}">
                  <a16:creationId xmlns:a16="http://schemas.microsoft.com/office/drawing/2014/main" id="{28431580-5893-C5A6-FD46-A88666E9E419}"/>
                </a:ext>
              </a:extLst>
            </p:cNvPr>
            <p:cNvSpPr txBox="1"/>
            <p:nvPr/>
          </p:nvSpPr>
          <p:spPr>
            <a:xfrm>
              <a:off x="6680864" y="10277368"/>
              <a:ext cx="930191"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Full Overlap</a:t>
              </a:r>
            </a:p>
          </p:txBody>
        </p:sp>
      </p:grpSp>
      <p:grpSp>
        <p:nvGrpSpPr>
          <p:cNvPr id="668" name="Group 667">
            <a:extLst>
              <a:ext uri="{FF2B5EF4-FFF2-40B4-BE49-F238E27FC236}">
                <a16:creationId xmlns:a16="http://schemas.microsoft.com/office/drawing/2014/main" id="{633C2021-E010-8CA9-A27D-7401C9A04DB6}"/>
              </a:ext>
            </a:extLst>
          </p:cNvPr>
          <p:cNvGrpSpPr/>
          <p:nvPr/>
        </p:nvGrpSpPr>
        <p:grpSpPr>
          <a:xfrm>
            <a:off x="-32934" y="8458667"/>
            <a:ext cx="6704148" cy="4139020"/>
            <a:chOff x="-680550" y="8079607"/>
            <a:chExt cx="6704148" cy="4139020"/>
          </a:xfrm>
        </p:grpSpPr>
        <p:pic>
          <p:nvPicPr>
            <p:cNvPr id="666" name="Picture 665">
              <a:extLst>
                <a:ext uri="{FF2B5EF4-FFF2-40B4-BE49-F238E27FC236}">
                  <a16:creationId xmlns:a16="http://schemas.microsoft.com/office/drawing/2014/main" id="{DF962C2D-112A-A5EA-B20A-069C7FC7378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0550" y="8079607"/>
              <a:ext cx="6704148" cy="4097517"/>
            </a:xfrm>
            <a:prstGeom prst="rect">
              <a:avLst/>
            </a:prstGeom>
          </p:spPr>
        </p:pic>
        <p:pic>
          <p:nvPicPr>
            <p:cNvPr id="667" name="Graphic 666">
              <a:extLst>
                <a:ext uri="{FF2B5EF4-FFF2-40B4-BE49-F238E27FC236}">
                  <a16:creationId xmlns:a16="http://schemas.microsoft.com/office/drawing/2014/main" id="{2C581CE5-6B35-43BB-2CBC-86419E5A190B}"/>
                </a:ext>
              </a:extLst>
            </p:cNvPr>
            <p:cNvPicPr>
              <a:picLocks noChangeAspect="1"/>
            </p:cNvPicPr>
            <p:nvPr/>
          </p:nvPicPr>
          <p:blipFill>
            <a:blip r:embed="rId16" cstate="hqprint">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rot="18058560" flipH="1">
              <a:off x="4714796" y="11469410"/>
              <a:ext cx="695415" cy="803020"/>
            </a:xfrm>
            <a:prstGeom prst="rect">
              <a:avLst/>
            </a:prstGeom>
          </p:spPr>
        </p:pic>
      </p:grpSp>
      <p:pic>
        <p:nvPicPr>
          <p:cNvPr id="676" name="Graphic 675">
            <a:extLst>
              <a:ext uri="{FF2B5EF4-FFF2-40B4-BE49-F238E27FC236}">
                <a16:creationId xmlns:a16="http://schemas.microsoft.com/office/drawing/2014/main" id="{C5D004A8-A3AA-4F57-F818-2214EAC6659A}"/>
              </a:ext>
            </a:extLst>
          </p:cNvPr>
          <p:cNvPicPr>
            <a:picLocks noChangeAspect="1"/>
          </p:cNvPicPr>
          <p:nvPr/>
        </p:nvPicPr>
        <p:blipFill rotWithShape="1">
          <a:blip r:embed="rId3" cstate="hqprint">
            <a:extLst>
              <a:ext uri="{28A0092B-C50C-407E-A947-70E740481C1C}">
                <a14:useLocalDpi xmlns:a14="http://schemas.microsoft.com/office/drawing/2010/main"/>
              </a:ext>
              <a:ext uri="{96DAC541-7B7A-43D3-8B79-37D633B846F1}">
                <asvg:svgBlip xmlns:asvg="http://schemas.microsoft.com/office/drawing/2016/SVG/main" r:embed="rId4"/>
              </a:ext>
            </a:extLst>
          </a:blip>
          <a:srcRect b="20818"/>
          <a:stretch/>
        </p:blipFill>
        <p:spPr>
          <a:xfrm>
            <a:off x="672103" y="11624597"/>
            <a:ext cx="386952" cy="651903"/>
          </a:xfrm>
          <a:prstGeom prst="rect">
            <a:avLst/>
          </a:prstGeom>
        </p:spPr>
      </p:pic>
      <p:sp>
        <p:nvSpPr>
          <p:cNvPr id="677" name="TextBox 676">
            <a:extLst>
              <a:ext uri="{FF2B5EF4-FFF2-40B4-BE49-F238E27FC236}">
                <a16:creationId xmlns:a16="http://schemas.microsoft.com/office/drawing/2014/main" id="{19A2AA2E-EFD5-FF33-3FFE-04ADFDB71BA5}"/>
              </a:ext>
            </a:extLst>
          </p:cNvPr>
          <p:cNvSpPr txBox="1"/>
          <p:nvPr/>
        </p:nvSpPr>
        <p:spPr>
          <a:xfrm>
            <a:off x="-35232" y="10082928"/>
            <a:ext cx="3051091" cy="307777"/>
          </a:xfrm>
          <a:prstGeom prst="rect">
            <a:avLst/>
          </a:prstGeom>
          <a:noFill/>
        </p:spPr>
        <p:txBody>
          <a:bodyPr wrap="square" rtlCol="0">
            <a:spAutoFit/>
          </a:bodyPr>
          <a:lstStyle/>
          <a:p>
            <a:r>
              <a:rPr lang="en-US" sz="1400" b="1" dirty="0">
                <a:latin typeface="Calibri" panose="020F0502020204030204" pitchFamily="34" charset="0"/>
                <a:cs typeface="Calibri" panose="020F0502020204030204" pitchFamily="34" charset="0"/>
              </a:rPr>
              <a:t>60 Functional Groups</a:t>
            </a:r>
          </a:p>
        </p:txBody>
      </p:sp>
      <p:sp>
        <p:nvSpPr>
          <p:cNvPr id="678" name="TextBox 677">
            <a:extLst>
              <a:ext uri="{FF2B5EF4-FFF2-40B4-BE49-F238E27FC236}">
                <a16:creationId xmlns:a16="http://schemas.microsoft.com/office/drawing/2014/main" id="{118B7B0F-B01D-9DDD-8AD6-0220B2BC73C5}"/>
              </a:ext>
            </a:extLst>
          </p:cNvPr>
          <p:cNvSpPr txBox="1"/>
          <p:nvPr/>
        </p:nvSpPr>
        <p:spPr>
          <a:xfrm>
            <a:off x="5036" y="10329418"/>
            <a:ext cx="3184920" cy="1569660"/>
          </a:xfrm>
          <a:prstGeom prst="rect">
            <a:avLst/>
          </a:prstGeom>
          <a:noFill/>
        </p:spPr>
        <p:txBody>
          <a:bodyPr wrap="square" rtlCol="0">
            <a:spAutoFit/>
          </a:bodyPr>
          <a:lstStyle/>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5</a:t>
            </a:r>
            <a:r>
              <a:rPr lang="en-US" sz="1200" dirty="0">
                <a:latin typeface="Calibri" panose="020F0502020204030204" pitchFamily="34" charset="0"/>
                <a:cs typeface="Calibri" panose="020F0502020204030204" pitchFamily="34" charset="0"/>
              </a:rPr>
              <a:t> Marine Mammals</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4</a:t>
            </a:r>
            <a:r>
              <a:rPr lang="en-US" sz="1200" dirty="0">
                <a:latin typeface="Calibri" panose="020F0502020204030204" pitchFamily="34" charset="0"/>
                <a:cs typeface="Calibri" panose="020F0502020204030204" pitchFamily="34" charset="0"/>
              </a:rPr>
              <a:t> Seabirds</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25</a:t>
            </a:r>
            <a:r>
              <a:rPr lang="en-US" sz="1200" dirty="0">
                <a:latin typeface="Calibri" panose="020F0502020204030204" pitchFamily="34" charset="0"/>
                <a:cs typeface="Calibri" panose="020F0502020204030204" pitchFamily="34" charset="0"/>
              </a:rPr>
              <a:t> Fishes (</a:t>
            </a:r>
            <a:r>
              <a:rPr lang="en-US" sz="1200" b="1" dirty="0">
                <a:latin typeface="Calibri" panose="020F0502020204030204" pitchFamily="34" charset="0"/>
                <a:cs typeface="Calibri" panose="020F0502020204030204" pitchFamily="34" charset="0"/>
              </a:rPr>
              <a:t>5</a:t>
            </a:r>
            <a:r>
              <a:rPr lang="en-US" sz="1200" dirty="0">
                <a:latin typeface="Calibri" panose="020F0502020204030204" pitchFamily="34" charset="0"/>
                <a:cs typeface="Calibri" panose="020F0502020204030204" pitchFamily="34" charset="0"/>
              </a:rPr>
              <a:t> age-structured)</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11</a:t>
            </a:r>
            <a:r>
              <a:rPr lang="en-US" sz="1200" dirty="0">
                <a:latin typeface="Calibri" panose="020F0502020204030204" pitchFamily="34" charset="0"/>
                <a:cs typeface="Calibri" panose="020F0502020204030204" pitchFamily="34" charset="0"/>
              </a:rPr>
              <a:t> Invertebrates</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1</a:t>
            </a:r>
            <a:r>
              <a:rPr lang="en-US" sz="1200" dirty="0">
                <a:latin typeface="Calibri" panose="020F0502020204030204" pitchFamily="34" charset="0"/>
                <a:cs typeface="Calibri" panose="020F0502020204030204" pitchFamily="34" charset="0"/>
              </a:rPr>
              <a:t> Primary Producer</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2</a:t>
            </a:r>
            <a:r>
              <a:rPr lang="en-US" sz="1200" dirty="0">
                <a:latin typeface="Calibri" panose="020F0502020204030204" pitchFamily="34" charset="0"/>
                <a:cs typeface="Calibri" panose="020F0502020204030204" pitchFamily="34" charset="0"/>
              </a:rPr>
              <a:t> Detritus</a:t>
            </a:r>
          </a:p>
          <a:p>
            <a:pPr marL="114300" indent="-114300">
              <a:buFont typeface="Arial" panose="020B0604020202020204" pitchFamily="34" charset="0"/>
              <a:buChar char="•"/>
            </a:pPr>
            <a:r>
              <a:rPr lang="en-US" sz="1200" b="1" dirty="0">
                <a:latin typeface="Calibri" panose="020F0502020204030204" pitchFamily="34" charset="0"/>
                <a:cs typeface="Calibri" panose="020F0502020204030204" pitchFamily="34" charset="0"/>
              </a:rPr>
              <a:t>12 </a:t>
            </a:r>
            <a:r>
              <a:rPr lang="en-US" sz="1200" dirty="0">
                <a:latin typeface="Calibri" panose="020F0502020204030204" pitchFamily="34" charset="0"/>
                <a:cs typeface="Calibri" panose="020F0502020204030204" pitchFamily="34" charset="0"/>
              </a:rPr>
              <a:t>Fisheries</a:t>
            </a:r>
            <a:endParaRPr lang="en-US" sz="1200" b="1" dirty="0">
              <a:latin typeface="Calibri" panose="020F0502020204030204" pitchFamily="34" charset="0"/>
              <a:cs typeface="Calibri" panose="020F0502020204030204" pitchFamily="34" charset="0"/>
            </a:endParaRPr>
          </a:p>
          <a:p>
            <a:endParaRPr lang="en-US" sz="1200" dirty="0"/>
          </a:p>
        </p:txBody>
      </p:sp>
      <p:sp>
        <p:nvSpPr>
          <p:cNvPr id="679" name="TextBox 678">
            <a:extLst>
              <a:ext uri="{FF2B5EF4-FFF2-40B4-BE49-F238E27FC236}">
                <a16:creationId xmlns:a16="http://schemas.microsoft.com/office/drawing/2014/main" id="{8BF765FC-EDEF-B4B6-1675-0BA03E5B3CF7}"/>
              </a:ext>
            </a:extLst>
          </p:cNvPr>
          <p:cNvSpPr txBox="1"/>
          <p:nvPr/>
        </p:nvSpPr>
        <p:spPr>
          <a:xfrm>
            <a:off x="142869" y="5026560"/>
            <a:ext cx="6156042" cy="1323439"/>
          </a:xfrm>
          <a:prstGeom prst="rect">
            <a:avLst/>
          </a:prstGeom>
          <a:noFill/>
        </p:spPr>
        <p:txBody>
          <a:bodyPr wrap="square" rtlCol="0">
            <a:spAutoFit/>
          </a:bodyPr>
          <a:lstStyle/>
          <a:p>
            <a:pPr marL="0" indent="0" algn="ctr">
              <a:buFont typeface="Arial" panose="020B0604020202020204" pitchFamily="34" charset="0"/>
              <a:buNone/>
            </a:pPr>
            <a:r>
              <a:rPr lang="en-US" sz="2000" b="1" i="1" dirty="0">
                <a:solidFill>
                  <a:srgbClr val="FFC000"/>
                </a:solidFill>
              </a:rPr>
              <a:t>Objective </a:t>
            </a:r>
          </a:p>
          <a:p>
            <a:pPr marL="0" indent="0" algn="ctr">
              <a:buFont typeface="Arial" panose="020B0604020202020204" pitchFamily="34" charset="0"/>
              <a:buNone/>
            </a:pPr>
            <a:r>
              <a:rPr lang="en-US" sz="2000" b="1" dirty="0">
                <a:solidFill>
                  <a:schemeClr val="bg1"/>
                </a:solidFill>
              </a:rPr>
              <a:t>Evaluate the impact of changes to top predator abundances and fishing pressure on fisheries productivity</a:t>
            </a:r>
            <a:endParaRPr lang="en-US" sz="2000" dirty="0">
              <a:solidFill>
                <a:schemeClr val="bg1"/>
              </a:solidFill>
            </a:endParaRPr>
          </a:p>
          <a:p>
            <a:endParaRPr lang="en-US" sz="2000" dirty="0"/>
          </a:p>
        </p:txBody>
      </p:sp>
      <p:sp>
        <p:nvSpPr>
          <p:cNvPr id="685" name="TextBox 684">
            <a:extLst>
              <a:ext uri="{FF2B5EF4-FFF2-40B4-BE49-F238E27FC236}">
                <a16:creationId xmlns:a16="http://schemas.microsoft.com/office/drawing/2014/main" id="{E7FF3A3C-B001-E91E-F523-C4F90468B87E}"/>
              </a:ext>
            </a:extLst>
          </p:cNvPr>
          <p:cNvSpPr txBox="1"/>
          <p:nvPr/>
        </p:nvSpPr>
        <p:spPr>
          <a:xfrm>
            <a:off x="8085392" y="11241286"/>
            <a:ext cx="4954810" cy="523220"/>
          </a:xfrm>
          <a:prstGeom prst="rect">
            <a:avLst/>
          </a:prstGeom>
          <a:noFill/>
        </p:spPr>
        <p:txBody>
          <a:bodyPr wrap="square" rtlCol="0">
            <a:spAutoFit/>
          </a:bodyPr>
          <a:lstStyle/>
          <a:p>
            <a:pPr marL="0" indent="0" algn="ctr">
              <a:buFont typeface="Arial" panose="020B0604020202020204" pitchFamily="34" charset="0"/>
              <a:buNone/>
            </a:pPr>
            <a:r>
              <a:rPr lang="en-US" sz="1400" dirty="0">
                <a:solidFill>
                  <a:schemeClr val="bg1"/>
                </a:solidFill>
                <a:latin typeface="Calibri" panose="020F0502020204030204" pitchFamily="34" charset="0"/>
                <a:cs typeface="Calibri" panose="020F0502020204030204" pitchFamily="34" charset="0"/>
              </a:rPr>
              <a:t>*Each row and column is a different functional group in the model</a:t>
            </a:r>
          </a:p>
          <a:p>
            <a:endParaRPr lang="en-US" sz="1400" dirty="0">
              <a:latin typeface="Calibri" panose="020F0502020204030204" pitchFamily="34" charset="0"/>
              <a:cs typeface="Calibri" panose="020F0502020204030204" pitchFamily="34" charset="0"/>
            </a:endParaRPr>
          </a:p>
        </p:txBody>
      </p:sp>
      <p:sp>
        <p:nvSpPr>
          <p:cNvPr id="687" name="TextBox 686">
            <a:extLst>
              <a:ext uri="{FF2B5EF4-FFF2-40B4-BE49-F238E27FC236}">
                <a16:creationId xmlns:a16="http://schemas.microsoft.com/office/drawing/2014/main" id="{FC49FFCE-849D-7EAC-A034-2909869152A3}"/>
              </a:ext>
            </a:extLst>
          </p:cNvPr>
          <p:cNvSpPr txBox="1"/>
          <p:nvPr/>
        </p:nvSpPr>
        <p:spPr>
          <a:xfrm>
            <a:off x="12011278" y="2369689"/>
            <a:ext cx="3348499" cy="954107"/>
          </a:xfrm>
          <a:prstGeom prst="rect">
            <a:avLst/>
          </a:prstGeom>
          <a:noFill/>
        </p:spPr>
        <p:txBody>
          <a:bodyPr wrap="square">
            <a:spAutoFit/>
          </a:bodyPr>
          <a:lstStyle/>
          <a:p>
            <a:pPr marL="0" indent="0" algn="ctr">
              <a:buFont typeface="Arial" panose="020B0604020202020204" pitchFamily="34" charset="0"/>
              <a:buNone/>
            </a:pPr>
            <a:r>
              <a:rPr lang="en-US" sz="1400" dirty="0">
                <a:solidFill>
                  <a:schemeClr val="bg1"/>
                </a:solidFill>
                <a:latin typeface="Calibri" panose="020F0502020204030204" pitchFamily="34" charset="0"/>
                <a:cs typeface="Calibri" panose="020F0502020204030204" pitchFamily="34" charset="0"/>
              </a:rPr>
              <a:t>*Four scenarios were conducted to capture the uncertainty in top predator population trends and match inconsistencies with the SCANS aerial surveys</a:t>
            </a:r>
          </a:p>
        </p:txBody>
      </p:sp>
      <p:sp>
        <p:nvSpPr>
          <p:cNvPr id="688" name="TextBox 687">
            <a:extLst>
              <a:ext uri="{FF2B5EF4-FFF2-40B4-BE49-F238E27FC236}">
                <a16:creationId xmlns:a16="http://schemas.microsoft.com/office/drawing/2014/main" id="{5C40C180-BCEA-604B-405F-51FC3E658EE9}"/>
              </a:ext>
            </a:extLst>
          </p:cNvPr>
          <p:cNvSpPr txBox="1"/>
          <p:nvPr/>
        </p:nvSpPr>
        <p:spPr>
          <a:xfrm>
            <a:off x="15777215" y="2549942"/>
            <a:ext cx="6025011" cy="5724644"/>
          </a:xfrm>
          <a:prstGeom prst="rect">
            <a:avLst/>
          </a:prstGeom>
          <a:noFill/>
        </p:spPr>
        <p:txBody>
          <a:bodyPr wrap="square" rtlCol="0">
            <a:spAutoFit/>
          </a:bodyPr>
          <a:lstStyle/>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The cumulative </a:t>
            </a:r>
            <a:r>
              <a:rPr lang="en-US" b="1" dirty="0">
                <a:solidFill>
                  <a:srgbClr val="FFC000"/>
                </a:solidFill>
                <a:latin typeface="Calibri" panose="020F0502020204030204" pitchFamily="34" charset="0"/>
                <a:cs typeface="Calibri" panose="020F0502020204030204" pitchFamily="34" charset="0"/>
              </a:rPr>
              <a:t>fisheries</a:t>
            </a:r>
            <a:r>
              <a:rPr lang="en-US" dirty="0">
                <a:solidFill>
                  <a:schemeClr val="bg1"/>
                </a:solidFill>
                <a:latin typeface="Calibri" panose="020F0502020204030204" pitchFamily="34" charset="0"/>
                <a:cs typeface="Calibri" panose="020F0502020204030204" pitchFamily="34" charset="0"/>
              </a:rPr>
              <a:t> </a:t>
            </a:r>
            <a:r>
              <a:rPr lang="en-US" b="1" dirty="0">
                <a:solidFill>
                  <a:srgbClr val="FFC000"/>
                </a:solidFill>
                <a:latin typeface="Calibri" panose="020F0502020204030204" pitchFamily="34" charset="0"/>
                <a:cs typeface="Calibri" panose="020F0502020204030204" pitchFamily="34" charset="0"/>
              </a:rPr>
              <a:t>harvest declined </a:t>
            </a:r>
            <a:r>
              <a:rPr lang="en-US" dirty="0">
                <a:solidFill>
                  <a:schemeClr val="bg1"/>
                </a:solidFill>
                <a:latin typeface="Calibri" panose="020F0502020204030204" pitchFamily="34" charset="0"/>
                <a:cs typeface="Calibri" panose="020F0502020204030204" pitchFamily="34" charset="0"/>
              </a:rPr>
              <a:t>over time, which was largely driven by the decline in beam trawl fishing effort.</a:t>
            </a: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Commercially important fish stocks </a:t>
            </a:r>
            <a:r>
              <a:rPr lang="en-US" b="1" dirty="0">
                <a:solidFill>
                  <a:srgbClr val="FFC000"/>
                </a:solidFill>
                <a:latin typeface="Calibri" panose="020F0502020204030204" pitchFamily="34" charset="0"/>
                <a:cs typeface="Calibri" panose="020F0502020204030204" pitchFamily="34" charset="0"/>
              </a:rPr>
              <a:t>approached sustainable management goals</a:t>
            </a:r>
            <a:r>
              <a:rPr lang="en-US" dirty="0">
                <a:solidFill>
                  <a:schemeClr val="bg1"/>
                </a:solidFill>
                <a:latin typeface="Calibri" panose="020F0502020204030204" pitchFamily="34" charset="0"/>
                <a:cs typeface="Calibri" panose="020F0502020204030204" pitchFamily="34" charset="0"/>
              </a:rPr>
              <a:t>.</a:t>
            </a: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As population size fluctuated throughout the simulation, so did the strength of predator-prey interactions.</a:t>
            </a: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Top predators and fisheries have </a:t>
            </a:r>
            <a:r>
              <a:rPr lang="en-US" b="1" dirty="0">
                <a:solidFill>
                  <a:srgbClr val="FFC000"/>
                </a:solidFill>
                <a:latin typeface="Calibri" panose="020F0502020204030204" pitchFamily="34" charset="0"/>
                <a:cs typeface="Calibri" panose="020F0502020204030204" pitchFamily="34" charset="0"/>
              </a:rPr>
              <a:t>limited resource overlap</a:t>
            </a:r>
            <a:r>
              <a:rPr lang="en-US" b="1" dirty="0">
                <a:solidFill>
                  <a:schemeClr val="bg1"/>
                </a:solidFill>
                <a:latin typeface="Calibri" panose="020F0502020204030204" pitchFamily="34" charset="0"/>
                <a:cs typeface="Calibri" panose="020F0502020204030204" pitchFamily="34" charset="0"/>
              </a:rPr>
              <a:t>, </a:t>
            </a:r>
            <a:r>
              <a:rPr lang="en-US" dirty="0">
                <a:solidFill>
                  <a:schemeClr val="bg1"/>
                </a:solidFill>
                <a:latin typeface="Calibri" panose="020F0502020204030204" pitchFamily="34" charset="0"/>
                <a:cs typeface="Calibri" panose="020F0502020204030204" pitchFamily="34" charset="0"/>
              </a:rPr>
              <a:t>caused by the wide diversity in predator diets.</a:t>
            </a:r>
          </a:p>
          <a:p>
            <a:pPr>
              <a:spcAft>
                <a:spcPts val="400"/>
              </a:spcAft>
            </a:pPr>
            <a:endParaRPr lang="en-US" sz="1000" dirty="0">
              <a:solidFill>
                <a:schemeClr val="bg1"/>
              </a:solidFill>
              <a:latin typeface="Calibri" panose="020F0502020204030204" pitchFamily="34" charset="0"/>
              <a:cs typeface="Calibri" panose="020F0502020204030204" pitchFamily="34" charset="0"/>
            </a:endParaRPr>
          </a:p>
          <a:p>
            <a:pPr>
              <a:spcAft>
                <a:spcPts val="400"/>
              </a:spcAft>
            </a:pPr>
            <a:endParaRPr lang="en-US" sz="1000" dirty="0">
              <a:solidFill>
                <a:schemeClr val="bg1"/>
              </a:solidFill>
              <a:latin typeface="Calibri" panose="020F0502020204030204" pitchFamily="34" charset="0"/>
              <a:cs typeface="Calibri" panose="020F0502020204030204" pitchFamily="34" charset="0"/>
            </a:endParaRP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a:spcAft>
                <a:spcPts val="400"/>
              </a:spcAft>
            </a:pPr>
            <a:endParaRPr lang="en-US" dirty="0">
              <a:solidFill>
                <a:schemeClr val="bg1"/>
              </a:solidFill>
              <a:latin typeface="Calibri" panose="020F0502020204030204" pitchFamily="34" charset="0"/>
              <a:cs typeface="Calibri" panose="020F0502020204030204" pitchFamily="34" charset="0"/>
            </a:endParaRPr>
          </a:p>
          <a:p>
            <a:pPr>
              <a:spcAft>
                <a:spcPts val="400"/>
              </a:spcAft>
            </a:pPr>
            <a:endParaRPr lang="en-US" dirty="0">
              <a:solidFill>
                <a:schemeClr val="bg1"/>
              </a:solidFill>
              <a:latin typeface="Calibri" panose="020F0502020204030204" pitchFamily="34" charset="0"/>
              <a:cs typeface="Calibri" panose="020F0502020204030204" pitchFamily="34" charset="0"/>
            </a:endParaRP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Although the predation impact of marine mammal species increased with their increasing abundances, </a:t>
            </a:r>
            <a:r>
              <a:rPr lang="en-US" b="1" dirty="0">
                <a:solidFill>
                  <a:srgbClr val="FFC000"/>
                </a:solidFill>
                <a:latin typeface="Calibri" panose="020F0502020204030204" pitchFamily="34" charset="0"/>
                <a:cs typeface="Calibri" panose="020F0502020204030204" pitchFamily="34" charset="0"/>
              </a:rPr>
              <a:t>this increase was negligible</a:t>
            </a:r>
            <a:r>
              <a:rPr lang="en-US" dirty="0">
                <a:solidFill>
                  <a:schemeClr val="bg1"/>
                </a:solidFill>
                <a:latin typeface="Calibri" panose="020F0502020204030204" pitchFamily="34" charset="0"/>
                <a:cs typeface="Calibri" panose="020F0502020204030204" pitchFamily="34" charset="0"/>
              </a:rPr>
              <a:t> relative to the annual fisheries harvest</a:t>
            </a: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p:txBody>
      </p:sp>
      <p:pic>
        <p:nvPicPr>
          <p:cNvPr id="690" name="Picture 689" descr="A picture containing dark, fish, shark&#10;&#10;Description automatically generated">
            <a:extLst>
              <a:ext uri="{FF2B5EF4-FFF2-40B4-BE49-F238E27FC236}">
                <a16:creationId xmlns:a16="http://schemas.microsoft.com/office/drawing/2014/main" id="{63475B8F-368D-45E7-4489-29CDE795FAF1}"/>
              </a:ext>
            </a:extLst>
          </p:cNvPr>
          <p:cNvPicPr>
            <a:picLocks noChangeAspect="1"/>
          </p:cNvPicPr>
          <p:nvPr/>
        </p:nvPicPr>
        <p:blipFill rotWithShape="1">
          <a:blip r:embed="rId18" cstate="hqprint">
            <a:extLst>
              <a:ext uri="{28A0092B-C50C-407E-A947-70E740481C1C}">
                <a14:useLocalDpi xmlns:a14="http://schemas.microsoft.com/office/drawing/2010/main"/>
              </a:ext>
            </a:extLst>
          </a:blip>
          <a:srcRect/>
          <a:stretch/>
        </p:blipFill>
        <p:spPr>
          <a:xfrm>
            <a:off x="16316323" y="5016047"/>
            <a:ext cx="1266162" cy="618068"/>
          </a:xfrm>
          <a:prstGeom prst="rect">
            <a:avLst/>
          </a:prstGeom>
        </p:spPr>
      </p:pic>
      <p:pic>
        <p:nvPicPr>
          <p:cNvPr id="691" name="Graphic 690">
            <a:extLst>
              <a:ext uri="{FF2B5EF4-FFF2-40B4-BE49-F238E27FC236}">
                <a16:creationId xmlns:a16="http://schemas.microsoft.com/office/drawing/2014/main" id="{0B506F3E-26B5-8DE7-65C5-9917A00FDEFF}"/>
              </a:ext>
            </a:extLst>
          </p:cNvPr>
          <p:cNvPicPr>
            <a:picLocks noChangeAspect="1"/>
          </p:cNvPicPr>
          <p:nvPr/>
        </p:nvPicPr>
        <p:blipFill rotWithShape="1">
          <a:blip r:embed="rId19" cstate="hqprint">
            <a:extLst>
              <a:ext uri="{28A0092B-C50C-407E-A947-70E740481C1C}">
                <a14:useLocalDpi xmlns:a14="http://schemas.microsoft.com/office/drawing/2010/main"/>
              </a:ext>
              <a:ext uri="{96DAC541-7B7A-43D3-8B79-37D633B846F1}">
                <asvg:svgBlip xmlns:asvg="http://schemas.microsoft.com/office/drawing/2016/SVG/main" r:embed="rId20"/>
              </a:ext>
            </a:extLst>
          </a:blip>
          <a:srcRect r="78869" b="57791"/>
          <a:stretch/>
        </p:blipFill>
        <p:spPr>
          <a:xfrm>
            <a:off x="19714050" y="4662120"/>
            <a:ext cx="2010477" cy="1116419"/>
          </a:xfrm>
          <a:prstGeom prst="rect">
            <a:avLst/>
          </a:prstGeom>
        </p:spPr>
      </p:pic>
      <p:sp>
        <p:nvSpPr>
          <p:cNvPr id="692" name="TextBox 691">
            <a:extLst>
              <a:ext uri="{FF2B5EF4-FFF2-40B4-BE49-F238E27FC236}">
                <a16:creationId xmlns:a16="http://schemas.microsoft.com/office/drawing/2014/main" id="{A9E54466-09F6-13B1-95F7-ED7C79620F9D}"/>
              </a:ext>
            </a:extLst>
          </p:cNvPr>
          <p:cNvSpPr txBox="1"/>
          <p:nvPr/>
        </p:nvSpPr>
        <p:spPr>
          <a:xfrm>
            <a:off x="12653643" y="11777199"/>
            <a:ext cx="2432939" cy="738664"/>
          </a:xfrm>
          <a:prstGeom prst="rect">
            <a:avLst/>
          </a:prstGeom>
          <a:noFill/>
        </p:spPr>
        <p:txBody>
          <a:bodyPr wrap="square" rtlCol="0">
            <a:spAutoFit/>
          </a:bodyPr>
          <a:lstStyle/>
          <a:p>
            <a:pPr algn="ctr"/>
            <a:r>
              <a:rPr lang="en-US" sz="1400" dirty="0">
                <a:solidFill>
                  <a:schemeClr val="bg1"/>
                </a:solidFill>
                <a:latin typeface="Calibri" panose="020F0502020204030204" pitchFamily="34" charset="0"/>
                <a:cs typeface="Calibri" panose="020F0502020204030204" pitchFamily="34" charset="0"/>
              </a:rPr>
              <a:t>This research was partially supported by an FIU Employer-Supported Provost Fellowship</a:t>
            </a:r>
          </a:p>
        </p:txBody>
      </p:sp>
      <p:sp>
        <p:nvSpPr>
          <p:cNvPr id="693" name="TextBox 692">
            <a:extLst>
              <a:ext uri="{FF2B5EF4-FFF2-40B4-BE49-F238E27FC236}">
                <a16:creationId xmlns:a16="http://schemas.microsoft.com/office/drawing/2014/main" id="{9A7D8B55-F5D6-1805-5738-4F6E4B81FBA9}"/>
              </a:ext>
            </a:extLst>
          </p:cNvPr>
          <p:cNvSpPr txBox="1"/>
          <p:nvPr/>
        </p:nvSpPr>
        <p:spPr>
          <a:xfrm>
            <a:off x="15777940" y="8544415"/>
            <a:ext cx="6063137" cy="3344505"/>
          </a:xfrm>
          <a:prstGeom prst="rect">
            <a:avLst/>
          </a:prstGeom>
          <a:noFill/>
        </p:spPr>
        <p:txBody>
          <a:bodyPr wrap="square" rtlCol="0">
            <a:spAutoFit/>
          </a:bodyPr>
          <a:lstStyle/>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The conflict between top predators and fisheries is not trivial, as increased marine mammal abundances may not necessarily lead to an additive increase in resource competition.</a:t>
            </a: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Due to the presence of mixed fisheries (target multiple species) in the region, fishers are likely competing with other commercial fishers more than marine mammals and seabirds.</a:t>
            </a:r>
          </a:p>
          <a:p>
            <a:pPr marL="114300" indent="-114300">
              <a:spcAft>
                <a:spcPts val="400"/>
              </a:spcAft>
              <a:buFont typeface="Arial" panose="020B0604020202020204" pitchFamily="34" charset="0"/>
              <a:buChar char="•"/>
            </a:pPr>
            <a:r>
              <a:rPr lang="en-US" dirty="0">
                <a:solidFill>
                  <a:schemeClr val="bg1"/>
                </a:solidFill>
                <a:latin typeface="Calibri" panose="020F0502020204030204" pitchFamily="34" charset="0"/>
                <a:cs typeface="Calibri" panose="020F0502020204030204" pitchFamily="34" charset="0"/>
              </a:rPr>
              <a:t>Localized and seasonal effects may exist that are unaccounted for in this modeling effort.</a:t>
            </a: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a:p>
            <a:pPr marL="114300" indent="-114300">
              <a:spcAft>
                <a:spcPts val="400"/>
              </a:spcAft>
              <a:buFont typeface="Arial" panose="020B0604020202020204" pitchFamily="34" charset="0"/>
              <a:buChar char="•"/>
            </a:pPr>
            <a:endParaRPr lang="en-US" dirty="0">
              <a:solidFill>
                <a:schemeClr val="bg1"/>
              </a:solidFill>
              <a:latin typeface="Calibri" panose="020F0502020204030204" pitchFamily="34" charset="0"/>
              <a:cs typeface="Calibri" panose="020F0502020204030204" pitchFamily="34" charset="0"/>
            </a:endParaRPr>
          </a:p>
        </p:txBody>
      </p:sp>
      <p:sp>
        <p:nvSpPr>
          <p:cNvPr id="694" name="TextBox 693">
            <a:extLst>
              <a:ext uri="{FF2B5EF4-FFF2-40B4-BE49-F238E27FC236}">
                <a16:creationId xmlns:a16="http://schemas.microsoft.com/office/drawing/2014/main" id="{B142CC0D-030A-15F0-F510-D9CE6C04F92E}"/>
              </a:ext>
            </a:extLst>
          </p:cNvPr>
          <p:cNvSpPr txBox="1"/>
          <p:nvPr/>
        </p:nvSpPr>
        <p:spPr>
          <a:xfrm>
            <a:off x="15939584" y="5436883"/>
            <a:ext cx="988412"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Top Predator</a:t>
            </a:r>
          </a:p>
        </p:txBody>
      </p:sp>
      <p:sp>
        <p:nvSpPr>
          <p:cNvPr id="695" name="TextBox 694">
            <a:extLst>
              <a:ext uri="{FF2B5EF4-FFF2-40B4-BE49-F238E27FC236}">
                <a16:creationId xmlns:a16="http://schemas.microsoft.com/office/drawing/2014/main" id="{2964B1DF-9F94-F150-8793-4B469CEB9D5C}"/>
              </a:ext>
            </a:extLst>
          </p:cNvPr>
          <p:cNvSpPr txBox="1"/>
          <p:nvPr/>
        </p:nvSpPr>
        <p:spPr>
          <a:xfrm>
            <a:off x="21170191" y="5553056"/>
            <a:ext cx="631070" cy="276999"/>
          </a:xfrm>
          <a:prstGeom prst="rect">
            <a:avLst/>
          </a:prstGeom>
          <a:noFill/>
        </p:spPr>
        <p:txBody>
          <a:bodyPr wrap="none" rtlCol="0">
            <a:spAutoFit/>
          </a:bodyPr>
          <a:lstStyle/>
          <a:p>
            <a:r>
              <a:rPr lang="en-US" sz="1200" dirty="0">
                <a:solidFill>
                  <a:schemeClr val="bg1"/>
                </a:solidFill>
                <a:latin typeface="Calibri" panose="020F0502020204030204" pitchFamily="34" charset="0"/>
                <a:cs typeface="Calibri" panose="020F0502020204030204" pitchFamily="34" charset="0"/>
              </a:rPr>
              <a:t>Fishery</a:t>
            </a:r>
          </a:p>
        </p:txBody>
      </p:sp>
      <p:pic>
        <p:nvPicPr>
          <p:cNvPr id="696" name="Graphic 695">
            <a:extLst>
              <a:ext uri="{FF2B5EF4-FFF2-40B4-BE49-F238E27FC236}">
                <a16:creationId xmlns:a16="http://schemas.microsoft.com/office/drawing/2014/main" id="{A3600F02-6091-A2C3-906A-C35AD6CB734A}"/>
              </a:ext>
            </a:extLst>
          </p:cNvPr>
          <p:cNvPicPr>
            <a:picLocks noChangeAspect="1"/>
          </p:cNvPicPr>
          <p:nvPr/>
        </p:nvPicPr>
        <p:blipFill>
          <a:blip r:embed="rId21" cstate="hqprint">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6462502" y="6311879"/>
            <a:ext cx="617109" cy="508498"/>
          </a:xfrm>
          <a:prstGeom prst="rect">
            <a:avLst/>
          </a:prstGeom>
        </p:spPr>
      </p:pic>
      <p:pic>
        <p:nvPicPr>
          <p:cNvPr id="697" name="Graphic 696">
            <a:extLst>
              <a:ext uri="{FF2B5EF4-FFF2-40B4-BE49-F238E27FC236}">
                <a16:creationId xmlns:a16="http://schemas.microsoft.com/office/drawing/2014/main" id="{A4E56329-56FE-F983-D870-8E63CDC86090}"/>
              </a:ext>
            </a:extLst>
          </p:cNvPr>
          <p:cNvPicPr>
            <a:picLocks noChangeAspect="1"/>
          </p:cNvPicPr>
          <p:nvPr/>
        </p:nvPicPr>
        <p:blipFill>
          <a:blip r:embed="rId23" cstate="hqprint">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9433306" y="6412489"/>
            <a:ext cx="888086" cy="307278"/>
          </a:xfrm>
          <a:prstGeom prst="rect">
            <a:avLst/>
          </a:prstGeom>
        </p:spPr>
      </p:pic>
      <p:pic>
        <p:nvPicPr>
          <p:cNvPr id="698" name="Picture 697" descr="A picture containing fish, spiny-finned fish&#10;&#10;Description automatically generated">
            <a:extLst>
              <a:ext uri="{FF2B5EF4-FFF2-40B4-BE49-F238E27FC236}">
                <a16:creationId xmlns:a16="http://schemas.microsoft.com/office/drawing/2014/main" id="{C801AD86-5EC0-CB8F-E151-07072C2CCFCA}"/>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524" b="89881" l="1667" r="97000">
                        <a14:foregroundMark x1="93333" y1="51190" x2="93333" y2="51190"/>
                        <a14:foregroundMark x1="97000" y1="54167" x2="97000" y2="54167"/>
                        <a14:foregroundMark x1="5667" y1="49405" x2="5667" y2="49405"/>
                        <a14:foregroundMark x1="1667" y1="45238" x2="1667" y2="45238"/>
                        <a14:foregroundMark x1="96667" y1="59524" x2="96667" y2="59524"/>
                      </a14:backgroundRemoval>
                    </a14:imgEffect>
                  </a14:imgLayer>
                </a14:imgProps>
              </a:ext>
              <a:ext uri="{28A0092B-C50C-407E-A947-70E740481C1C}">
                <a14:useLocalDpi xmlns:a14="http://schemas.microsoft.com/office/drawing/2010/main"/>
              </a:ext>
            </a:extLst>
          </a:blip>
          <a:stretch>
            <a:fillRect/>
          </a:stretch>
        </p:blipFill>
        <p:spPr>
          <a:xfrm flipH="1">
            <a:off x="20412285" y="6216069"/>
            <a:ext cx="1250211" cy="700118"/>
          </a:xfrm>
          <a:prstGeom prst="rect">
            <a:avLst/>
          </a:prstGeom>
        </p:spPr>
      </p:pic>
      <p:pic>
        <p:nvPicPr>
          <p:cNvPr id="699" name="Graphic 698">
            <a:extLst>
              <a:ext uri="{FF2B5EF4-FFF2-40B4-BE49-F238E27FC236}">
                <a16:creationId xmlns:a16="http://schemas.microsoft.com/office/drawing/2014/main" id="{79A8CCB7-B51C-EB37-6AF9-96CEAC3FD9D6}"/>
              </a:ext>
            </a:extLst>
          </p:cNvPr>
          <p:cNvPicPr>
            <a:picLocks noChangeAspect="1"/>
          </p:cNvPicPr>
          <p:nvPr/>
        </p:nvPicPr>
        <p:blipFill>
          <a:blip r:embed="rId27" cstate="hqprint">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8306238" y="6497125"/>
            <a:ext cx="1029893" cy="138006"/>
          </a:xfrm>
          <a:prstGeom prst="rect">
            <a:avLst/>
          </a:prstGeom>
        </p:spPr>
      </p:pic>
      <p:pic>
        <p:nvPicPr>
          <p:cNvPr id="700" name="Graphic 699">
            <a:extLst>
              <a:ext uri="{FF2B5EF4-FFF2-40B4-BE49-F238E27FC236}">
                <a16:creationId xmlns:a16="http://schemas.microsoft.com/office/drawing/2014/main" id="{F04995C0-A21C-7FD0-4D58-4F292C2CEC18}"/>
              </a:ext>
            </a:extLst>
          </p:cNvPr>
          <p:cNvPicPr>
            <a:picLocks noChangeAspect="1"/>
          </p:cNvPicPr>
          <p:nvPr/>
        </p:nvPicPr>
        <p:blipFill>
          <a:blip r:embed="rId29" cstate="hqprint">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7395277" y="6412349"/>
            <a:ext cx="692700" cy="307559"/>
          </a:xfrm>
          <a:prstGeom prst="rect">
            <a:avLst/>
          </a:prstGeom>
        </p:spPr>
      </p:pic>
      <p:sp>
        <p:nvSpPr>
          <p:cNvPr id="702" name="TextBox 701">
            <a:extLst>
              <a:ext uri="{FF2B5EF4-FFF2-40B4-BE49-F238E27FC236}">
                <a16:creationId xmlns:a16="http://schemas.microsoft.com/office/drawing/2014/main" id="{A17B933C-6DBC-0911-E6A1-ECF1D6B8D291}"/>
              </a:ext>
            </a:extLst>
          </p:cNvPr>
          <p:cNvSpPr txBox="1"/>
          <p:nvPr/>
        </p:nvSpPr>
        <p:spPr>
          <a:xfrm>
            <a:off x="15640118" y="6686750"/>
            <a:ext cx="6305482" cy="276999"/>
          </a:xfrm>
          <a:prstGeom prst="rect">
            <a:avLst/>
          </a:prstGeom>
          <a:noFill/>
        </p:spPr>
        <p:txBody>
          <a:bodyPr wrap="square" rtlCol="0">
            <a:spAutoFit/>
          </a:bodyPr>
          <a:lstStyle/>
          <a:p>
            <a:pPr algn="ctr"/>
            <a:r>
              <a:rPr lang="en-US" sz="1200" dirty="0">
                <a:solidFill>
                  <a:schemeClr val="bg1"/>
                </a:solidFill>
                <a:latin typeface="Calibri" panose="020F0502020204030204" pitchFamily="34" charset="0"/>
                <a:cs typeface="Calibri" panose="020F0502020204030204" pitchFamily="34" charset="0"/>
              </a:rPr>
              <a:t>Potential Prey or Harvest Field</a:t>
            </a:r>
          </a:p>
        </p:txBody>
      </p:sp>
      <p:cxnSp>
        <p:nvCxnSpPr>
          <p:cNvPr id="704" name="Straight Arrow Connector 703">
            <a:extLst>
              <a:ext uri="{FF2B5EF4-FFF2-40B4-BE49-F238E27FC236}">
                <a16:creationId xmlns:a16="http://schemas.microsoft.com/office/drawing/2014/main" id="{42D85975-E4ED-AB47-7B01-FF22EED8E10E}"/>
              </a:ext>
            </a:extLst>
          </p:cNvPr>
          <p:cNvCxnSpPr/>
          <p:nvPr/>
        </p:nvCxnSpPr>
        <p:spPr>
          <a:xfrm flipV="1">
            <a:off x="16813530" y="5553056"/>
            <a:ext cx="768955" cy="663013"/>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5" name="Straight Arrow Connector 704">
            <a:extLst>
              <a:ext uri="{FF2B5EF4-FFF2-40B4-BE49-F238E27FC236}">
                <a16:creationId xmlns:a16="http://schemas.microsoft.com/office/drawing/2014/main" id="{F449604B-5C84-6562-4332-B23A7E4E5064}"/>
              </a:ext>
            </a:extLst>
          </p:cNvPr>
          <p:cNvCxnSpPr>
            <a:cxnSpLocks/>
          </p:cNvCxnSpPr>
          <p:nvPr/>
        </p:nvCxnSpPr>
        <p:spPr>
          <a:xfrm flipH="1" flipV="1">
            <a:off x="17568595" y="5553056"/>
            <a:ext cx="233347" cy="83619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09" name="Straight Arrow Connector 708">
            <a:extLst>
              <a:ext uri="{FF2B5EF4-FFF2-40B4-BE49-F238E27FC236}">
                <a16:creationId xmlns:a16="http://schemas.microsoft.com/office/drawing/2014/main" id="{E850B5CC-87CD-B0BF-D25D-5038546A5FEC}"/>
              </a:ext>
            </a:extLst>
          </p:cNvPr>
          <p:cNvCxnSpPr>
            <a:cxnSpLocks/>
          </p:cNvCxnSpPr>
          <p:nvPr/>
        </p:nvCxnSpPr>
        <p:spPr>
          <a:xfrm flipH="1" flipV="1">
            <a:off x="17546727" y="5553056"/>
            <a:ext cx="974105" cy="836195"/>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966FBEAA-D878-D114-E260-3555017B0609}"/>
              </a:ext>
            </a:extLst>
          </p:cNvPr>
          <p:cNvCxnSpPr>
            <a:cxnSpLocks/>
          </p:cNvCxnSpPr>
          <p:nvPr/>
        </p:nvCxnSpPr>
        <p:spPr>
          <a:xfrm flipH="1" flipV="1">
            <a:off x="17502110" y="5592124"/>
            <a:ext cx="2274478" cy="765092"/>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3" name="Straight Arrow Connector 712">
            <a:extLst>
              <a:ext uri="{FF2B5EF4-FFF2-40B4-BE49-F238E27FC236}">
                <a16:creationId xmlns:a16="http://schemas.microsoft.com/office/drawing/2014/main" id="{88B0F900-88D8-79F6-E66B-C9ADFF5851FB}"/>
              </a:ext>
            </a:extLst>
          </p:cNvPr>
          <p:cNvCxnSpPr>
            <a:cxnSpLocks/>
          </p:cNvCxnSpPr>
          <p:nvPr/>
        </p:nvCxnSpPr>
        <p:spPr>
          <a:xfrm flipH="1" flipV="1">
            <a:off x="17501145" y="5575382"/>
            <a:ext cx="3408334" cy="763121"/>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1708D135-87EF-81B8-BAB0-38F794E24988}"/>
              </a:ext>
            </a:extLst>
          </p:cNvPr>
          <p:cNvCxnSpPr>
            <a:cxnSpLocks/>
          </p:cNvCxnSpPr>
          <p:nvPr/>
        </p:nvCxnSpPr>
        <p:spPr>
          <a:xfrm flipH="1" flipV="1">
            <a:off x="19877349" y="5648179"/>
            <a:ext cx="1032130" cy="6866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1DEF2799-0109-476E-F6D3-DDB23659B16A}"/>
              </a:ext>
            </a:extLst>
          </p:cNvPr>
          <p:cNvCxnSpPr>
            <a:cxnSpLocks/>
          </p:cNvCxnSpPr>
          <p:nvPr/>
        </p:nvCxnSpPr>
        <p:spPr>
          <a:xfrm flipV="1">
            <a:off x="19776106" y="5634115"/>
            <a:ext cx="101243" cy="7319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21" name="Straight Arrow Connector 720">
            <a:extLst>
              <a:ext uri="{FF2B5EF4-FFF2-40B4-BE49-F238E27FC236}">
                <a16:creationId xmlns:a16="http://schemas.microsoft.com/office/drawing/2014/main" id="{EFC2C552-5D49-6A7D-71CF-D4643CF8C63C}"/>
              </a:ext>
            </a:extLst>
          </p:cNvPr>
          <p:cNvCxnSpPr>
            <a:cxnSpLocks/>
          </p:cNvCxnSpPr>
          <p:nvPr/>
        </p:nvCxnSpPr>
        <p:spPr>
          <a:xfrm flipV="1">
            <a:off x="18521797" y="5660609"/>
            <a:ext cx="1354587" cy="728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27" name="TextBox 726">
            <a:extLst>
              <a:ext uri="{FF2B5EF4-FFF2-40B4-BE49-F238E27FC236}">
                <a16:creationId xmlns:a16="http://schemas.microsoft.com/office/drawing/2014/main" id="{931A2309-2D23-73C9-7C76-CD1A3101BE4F}"/>
              </a:ext>
            </a:extLst>
          </p:cNvPr>
          <p:cNvSpPr txBox="1"/>
          <p:nvPr/>
        </p:nvSpPr>
        <p:spPr>
          <a:xfrm>
            <a:off x="-17376" y="12475213"/>
            <a:ext cx="4284506" cy="276999"/>
          </a:xfrm>
          <a:prstGeom prst="rect">
            <a:avLst/>
          </a:prstGeom>
          <a:noFill/>
        </p:spPr>
        <p:txBody>
          <a:bodyPr wrap="none" rtlCol="0">
            <a:spAutoFit/>
          </a:bodyPr>
          <a:lstStyle/>
          <a:p>
            <a:r>
              <a:rPr lang="en-US" sz="1200" dirty="0">
                <a:solidFill>
                  <a:schemeClr val="bg1"/>
                </a:solidFill>
              </a:rPr>
              <a:t>Illustrations made publicly available by UMCES IAN (ian.umces.edu)</a:t>
            </a:r>
          </a:p>
        </p:txBody>
      </p:sp>
    </p:spTree>
    <p:extLst>
      <p:ext uri="{BB962C8B-B14F-4D97-AF65-F5344CB8AC3E}">
        <p14:creationId xmlns:p14="http://schemas.microsoft.com/office/powerpoint/2010/main" val="1580776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tropolitan">
  <a:themeElements>
    <a:clrScheme name="Metropolitan">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2940</TotalTime>
  <Words>805</Words>
  <Application>Microsoft Office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Bookman Old Style</vt:lpstr>
      <vt:lpstr>Calibri</vt:lpstr>
      <vt:lpstr>Calibri Light</vt:lpstr>
      <vt:lpstr>Times New Roman</vt:lpstr>
      <vt:lpstr>Metropolitan</vt:lpstr>
      <vt:lpstr>Debunking Misconceptions: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Debunking Misconceptions:</dc:title>
  <dc:creator>Matthew Woodstock</dc:creator>
  <cp:lastModifiedBy>Matthew Woodstock</cp:lastModifiedBy>
  <cp:revision>13</cp:revision>
  <dcterms:created xsi:type="dcterms:W3CDTF">2022-06-22T20:15:57Z</dcterms:created>
  <dcterms:modified xsi:type="dcterms:W3CDTF">2022-06-25T12:56:56Z</dcterms:modified>
</cp:coreProperties>
</file>